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7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9" r:id="rId13"/>
    <p:sldId id="313" r:id="rId14"/>
    <p:sldId id="314" r:id="rId15"/>
    <p:sldId id="315" r:id="rId16"/>
    <p:sldId id="291" r:id="rId17"/>
    <p:sldId id="316" r:id="rId18"/>
    <p:sldId id="317" r:id="rId19"/>
    <p:sldId id="318" r:id="rId20"/>
    <p:sldId id="296" r:id="rId21"/>
    <p:sldId id="278" r:id="rId22"/>
    <p:sldId id="302" r:id="rId23"/>
    <p:sldId id="301" r:id="rId24"/>
    <p:sldId id="297" r:id="rId25"/>
  </p:sldIdLst>
  <p:sldSz cx="9144000" cy="6858000" type="screen4x3"/>
  <p:notesSz cx="7099300" cy="10234613"/>
  <p:custDataLst>
    <p:tags r:id="rId28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321440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642882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964323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285763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1607205" algn="l" defTabSz="642882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928645" algn="l" defTabSz="642882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2250086" algn="l" defTabSz="642882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2571527" algn="l" defTabSz="642882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2161" autoAdjust="0"/>
  </p:normalViewPr>
  <p:slideViewPr>
    <p:cSldViewPr showGuides="1">
      <p:cViewPr>
        <p:scale>
          <a:sx n="100" d="100"/>
          <a:sy n="100" d="100"/>
        </p:scale>
        <p:origin x="-1878" y="-504"/>
      </p:cViewPr>
      <p:guideLst>
        <p:guide orient="horz" pos="482"/>
        <p:guide orient="horz" pos="1797"/>
        <p:guide orient="horz" pos="3702"/>
        <p:guide orient="horz" pos="1117"/>
        <p:guide pos="567"/>
        <p:guide pos="5193"/>
        <p:guide pos="3288"/>
        <p:guide pos="3198"/>
        <p:guide pos="2925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336666"/>
            </a:solidFill>
          </c:spPr>
          <c:invertIfNegative val="0"/>
          <c:cat>
            <c:strRef>
              <c:f>Tabelle1!$A$3:$A$5</c:f>
              <c:strCache>
                <c:ptCount val="3"/>
                <c:pt idx="0">
                  <c:v>Schweiz</c:v>
                </c:pt>
                <c:pt idx="1">
                  <c:v>Deutschland</c:v>
                </c:pt>
                <c:pt idx="2">
                  <c:v>Österreich</c:v>
                </c:pt>
              </c:strCache>
            </c:strRef>
          </c:cat>
          <c:val>
            <c:numRef>
              <c:f>Tabelle1!$B$3:$B$5</c:f>
              <c:numCache>
                <c:formatCode>General</c:formatCode>
                <c:ptCount val="3"/>
                <c:pt idx="0">
                  <c:v>110244</c:v>
                </c:pt>
                <c:pt idx="1">
                  <c:v>20567</c:v>
                </c:pt>
                <c:pt idx="2">
                  <c:v>6443</c:v>
                </c:pt>
              </c:numCache>
            </c:numRef>
          </c:val>
        </c:ser>
        <c:ser>
          <c:idx val="1"/>
          <c:order val="1"/>
          <c:tx>
            <c:strRef>
              <c:f>Tabelle1!$C$2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67B1B4"/>
            </a:solidFill>
          </c:spPr>
          <c:invertIfNegative val="0"/>
          <c:cat>
            <c:strRef>
              <c:f>Tabelle1!$A$3:$A$5</c:f>
              <c:strCache>
                <c:ptCount val="3"/>
                <c:pt idx="0">
                  <c:v>Schweiz</c:v>
                </c:pt>
                <c:pt idx="1">
                  <c:v>Deutschland</c:v>
                </c:pt>
                <c:pt idx="2">
                  <c:v>Österreich</c:v>
                </c:pt>
              </c:strCache>
            </c:strRef>
          </c:cat>
          <c:val>
            <c:numRef>
              <c:f>Tabelle1!$C$3:$C$5</c:f>
              <c:numCache>
                <c:formatCode>General</c:formatCode>
                <c:ptCount val="3"/>
                <c:pt idx="0">
                  <c:v>145062</c:v>
                </c:pt>
                <c:pt idx="1">
                  <c:v>28752</c:v>
                </c:pt>
                <c:pt idx="2">
                  <c:v>10482</c:v>
                </c:pt>
              </c:numCache>
            </c:numRef>
          </c:val>
        </c:ser>
        <c:ser>
          <c:idx val="2"/>
          <c:order val="2"/>
          <c:tx>
            <c:strRef>
              <c:f>Tabelle1!$D$2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BCBCD"/>
            </a:solidFill>
          </c:spPr>
          <c:invertIfNegative val="0"/>
          <c:cat>
            <c:strRef>
              <c:f>Tabelle1!$A$3:$A$5</c:f>
              <c:strCache>
                <c:ptCount val="3"/>
                <c:pt idx="0">
                  <c:v>Schweiz</c:v>
                </c:pt>
                <c:pt idx="1">
                  <c:v>Deutschland</c:v>
                </c:pt>
                <c:pt idx="2">
                  <c:v>Österreich</c:v>
                </c:pt>
              </c:strCache>
            </c:strRef>
          </c:cat>
          <c:val>
            <c:numRef>
              <c:f>Tabelle1!$D$3:$D$5</c:f>
              <c:numCache>
                <c:formatCode>General</c:formatCode>
                <c:ptCount val="3"/>
                <c:pt idx="0">
                  <c:v>159941</c:v>
                </c:pt>
                <c:pt idx="1">
                  <c:v>29181</c:v>
                </c:pt>
                <c:pt idx="2">
                  <c:v>7689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579712"/>
        <c:axId val="68581248"/>
      </c:barChart>
      <c:catAx>
        <c:axId val="6857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68581248"/>
        <c:crosses val="autoZero"/>
        <c:auto val="1"/>
        <c:lblAlgn val="ctr"/>
        <c:lblOffset val="100"/>
        <c:noMultiLvlLbl val="0"/>
      </c:catAx>
      <c:valAx>
        <c:axId val="68581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Dosis" panose="02010503020202060003" pitchFamily="2" charset="0"/>
              </a:defRPr>
            </a:pPr>
            <a:endParaRPr lang="de-DE"/>
          </a:p>
        </c:txPr>
        <c:crossAx val="685797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>
              <a:latin typeface="Arial" panose="020B0604020202020204" pitchFamily="34" charset="0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36666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Tabelle1!$A$42:$A$53</c:f>
              <c:strCache>
                <c:ptCount val="12"/>
                <c:pt idx="0">
                  <c:v>Suizidalität</c:v>
                </c:pt>
                <c:pt idx="1">
                  <c:v>Stress</c:v>
                </c:pt>
                <c:pt idx="2">
                  <c:v>Selbstvertrauen</c:v>
                </c:pt>
                <c:pt idx="3">
                  <c:v>Gewicht, Essstörungen</c:v>
                </c:pt>
                <c:pt idx="4">
                  <c:v>Beruf</c:v>
                </c:pt>
                <c:pt idx="5">
                  <c:v>Gewalt</c:v>
                </c:pt>
                <c:pt idx="6">
                  <c:v>Ernährung</c:v>
                </c:pt>
                <c:pt idx="7">
                  <c:v>Alkohol</c:v>
                </c:pt>
                <c:pt idx="8">
                  <c:v>Sport, Bewegung</c:v>
                </c:pt>
                <c:pt idx="9">
                  <c:v>Cannabis</c:v>
                </c:pt>
                <c:pt idx="10">
                  <c:v>Rauchen</c:v>
                </c:pt>
                <c:pt idx="11">
                  <c:v>Sexualität, Liebe</c:v>
                </c:pt>
              </c:strCache>
            </c:strRef>
          </c:cat>
          <c:val>
            <c:numRef>
              <c:f>Tabelle1!$B$42:$B$53</c:f>
              <c:numCache>
                <c:formatCode>General</c:formatCode>
                <c:ptCount val="12"/>
                <c:pt idx="0">
                  <c:v>15</c:v>
                </c:pt>
                <c:pt idx="1">
                  <c:v>32</c:v>
                </c:pt>
                <c:pt idx="2">
                  <c:v>35</c:v>
                </c:pt>
                <c:pt idx="3">
                  <c:v>38</c:v>
                </c:pt>
                <c:pt idx="4">
                  <c:v>52</c:v>
                </c:pt>
                <c:pt idx="5">
                  <c:v>54</c:v>
                </c:pt>
                <c:pt idx="6">
                  <c:v>58</c:v>
                </c:pt>
                <c:pt idx="7">
                  <c:v>58</c:v>
                </c:pt>
                <c:pt idx="8">
                  <c:v>68</c:v>
                </c:pt>
                <c:pt idx="9">
                  <c:v>76</c:v>
                </c:pt>
                <c:pt idx="10">
                  <c:v>101</c:v>
                </c:pt>
                <c:pt idx="11">
                  <c:v>176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463488"/>
        <c:axId val="70465024"/>
      </c:barChart>
      <c:catAx>
        <c:axId val="7046348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70465024"/>
        <c:crosses val="autoZero"/>
        <c:auto val="1"/>
        <c:lblAlgn val="ctr"/>
        <c:lblOffset val="100"/>
        <c:noMultiLvlLbl val="0"/>
      </c:catAx>
      <c:valAx>
        <c:axId val="70465024"/>
        <c:scaling>
          <c:orientation val="minMax"/>
          <c:max val="18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7046348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400">
          <a:latin typeface="Dosis" panose="02010503020202060003" pitchFamily="2" charset="0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36666"/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Tabelle1!$A$66:$A$76</c:f>
              <c:strCache>
                <c:ptCount val="11"/>
                <c:pt idx="0">
                  <c:v>Sport, Bewegung (2)</c:v>
                </c:pt>
                <c:pt idx="1">
                  <c:v>Beruf (3)</c:v>
                </c:pt>
                <c:pt idx="2">
                  <c:v>Stress (4)</c:v>
                </c:pt>
                <c:pt idx="3">
                  <c:v>Gewicht, Essstörungen (4)</c:v>
                </c:pt>
                <c:pt idx="4">
                  <c:v>Ernährung (2)</c:v>
                </c:pt>
                <c:pt idx="5">
                  <c:v>Selbstvertrauen (3)</c:v>
                </c:pt>
                <c:pt idx="6">
                  <c:v>Alkohol (6)</c:v>
                </c:pt>
                <c:pt idx="7">
                  <c:v>Cannabis (5)</c:v>
                </c:pt>
                <c:pt idx="8">
                  <c:v>Gewalt (11)</c:v>
                </c:pt>
                <c:pt idx="9">
                  <c:v>Sexualität, Liebe (11)</c:v>
                </c:pt>
                <c:pt idx="10">
                  <c:v>Rauchen (10)</c:v>
                </c:pt>
              </c:strCache>
            </c:strRef>
          </c:cat>
          <c:val>
            <c:numRef>
              <c:f>Tabelle1!$B$66:$B$76</c:f>
              <c:numCache>
                <c:formatCode>General</c:formatCode>
                <c:ptCount val="11"/>
                <c:pt idx="0">
                  <c:v>187</c:v>
                </c:pt>
                <c:pt idx="1">
                  <c:v>327</c:v>
                </c:pt>
                <c:pt idx="2">
                  <c:v>446</c:v>
                </c:pt>
                <c:pt idx="3">
                  <c:v>489</c:v>
                </c:pt>
                <c:pt idx="4">
                  <c:v>519</c:v>
                </c:pt>
                <c:pt idx="5">
                  <c:v>657</c:v>
                </c:pt>
                <c:pt idx="6">
                  <c:v>691</c:v>
                </c:pt>
                <c:pt idx="7">
                  <c:v>706</c:v>
                </c:pt>
                <c:pt idx="8">
                  <c:v>848</c:v>
                </c:pt>
                <c:pt idx="9">
                  <c:v>1678</c:v>
                </c:pt>
                <c:pt idx="10">
                  <c:v>1816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482944"/>
        <c:axId val="70501120"/>
      </c:barChart>
      <c:catAx>
        <c:axId val="7048294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70501120"/>
        <c:crosses val="autoZero"/>
        <c:auto val="1"/>
        <c:lblAlgn val="ctr"/>
        <c:lblOffset val="100"/>
        <c:noMultiLvlLbl val="0"/>
      </c:catAx>
      <c:valAx>
        <c:axId val="70501120"/>
        <c:scaling>
          <c:orientation val="minMax"/>
          <c:max val="20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de-DE"/>
          </a:p>
        </c:txPr>
        <c:crossAx val="70482944"/>
        <c:crosses val="autoZero"/>
        <c:crossBetween val="between"/>
        <c:majorUnit val="200"/>
      </c:valAx>
    </c:plotArea>
    <c:plotVisOnly val="1"/>
    <c:dispBlanksAs val="gap"/>
    <c:showDLblsOverMax val="0"/>
  </c:chart>
  <c:txPr>
    <a:bodyPr/>
    <a:lstStyle/>
    <a:p>
      <a:pPr>
        <a:defRPr sz="1400">
          <a:latin typeface="Dosis" panose="02010503020202060003" pitchFamily="2" charset="0"/>
        </a:defRPr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575" cy="5111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9" y="0"/>
            <a:ext cx="3076575" cy="5111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4AD8B-E785-4935-9675-EC67FC92C134}" type="datetimeFigureOut">
              <a:rPr lang="de-CH" smtClean="0"/>
              <a:t>13.05.2015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850"/>
            <a:ext cx="3076575" cy="5111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9" y="9721850"/>
            <a:ext cx="3076575" cy="5111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505F5-48B8-43C0-B13A-F53AD88335B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3033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140F81F-CA6E-4330-8EE1-CAD3C22658D8}" type="datetimeFigureOut">
              <a:rPr lang="de-CH" smtClean="0"/>
              <a:t>13.05.2015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5932342-4EF0-4A92-A736-97F8A9D52B3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559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21440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42882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64323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85763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607205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8645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50086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71527" algn="l" defTabSz="642882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200" dirty="0">
              <a:latin typeface="Florin Sans" pitchFamily="2" charset="0"/>
              <a:ea typeface="Florin Sans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32342-4EF0-4A92-A736-97F8A9D52B33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7258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32342-4EF0-4A92-A736-97F8A9D52B33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192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32342-4EF0-4A92-A736-97F8A9D52B33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845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32342-4EF0-4A92-A736-97F8A9D52B33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2780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32342-4EF0-4A92-A736-97F8A9D52B33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5829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32342-4EF0-4A92-A736-97F8A9D52B33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064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00113" y="765176"/>
            <a:ext cx="7343775" cy="587458"/>
          </a:xfrm>
        </p:spPr>
        <p:txBody>
          <a:bodyPr/>
          <a:lstStyle>
            <a:lvl1pPr>
              <a:defRPr sz="1700" b="0"/>
            </a:lvl1pPr>
          </a:lstStyle>
          <a:p>
            <a:r>
              <a:rPr lang="de-DE" dirty="0" smtClean="0"/>
              <a:t>Inhaltsverzeichnis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900113" y="1353144"/>
            <a:ext cx="7343775" cy="4505847"/>
          </a:xfrm>
        </p:spPr>
        <p:txBody>
          <a:bodyPr/>
          <a:lstStyle>
            <a:lvl1pPr marL="504483" indent="-50448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2800" b="1" cap="all" baseline="0"/>
            </a:lvl1pPr>
            <a:lvl2pPr marL="504483" indent="-50448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2800" b="1" cap="all" baseline="0"/>
            </a:lvl2pPr>
            <a:lvl3pPr marL="504483" indent="-50448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2800" b="1" cap="all" baseline="0"/>
            </a:lvl3pPr>
            <a:lvl4pPr marL="504483" indent="-50448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2800" b="1" cap="all" baseline="0"/>
            </a:lvl4pPr>
            <a:lvl5pPr marL="504483" indent="-50448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 sz="2800" b="1" cap="all" baseline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08304" y="6501534"/>
            <a:ext cx="929960" cy="239834"/>
          </a:xfrm>
          <a:prstGeom prst="rect">
            <a:avLst/>
          </a:prstGeom>
        </p:spPr>
        <p:txBody>
          <a:bodyPr vert="horz" lIns="0" tIns="0" rIns="0" bIns="36000" rtlCol="0" anchor="t" anchorCtr="0">
            <a:noAutofit/>
          </a:bodyPr>
          <a:lstStyle>
            <a:lvl1pPr algn="r">
              <a:defRPr sz="1100" i="1">
                <a:solidFill>
                  <a:schemeClr val="tx2"/>
                </a:solidFill>
                <a:latin typeface="+mn-lt"/>
              </a:defRPr>
            </a:lvl1pPr>
          </a:lstStyle>
          <a:p>
            <a:fld id="{DED3F938-6603-47E6-A5BF-0E6AC15E90D0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3032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6226" y="5512458"/>
            <a:ext cx="7392665" cy="5569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5" name="Freihandform 4"/>
          <p:cNvSpPr/>
          <p:nvPr userDrawn="1"/>
        </p:nvSpPr>
        <p:spPr bwMode="black">
          <a:xfrm>
            <a:off x="-14612" y="4164482"/>
            <a:ext cx="9227614" cy="2695954"/>
          </a:xfrm>
          <a:custGeom>
            <a:avLst/>
            <a:gdLst>
              <a:gd name="connsiteX0" fmla="*/ 0 w 13123718"/>
              <a:gd name="connsiteY0" fmla="*/ 3834246 h 3834246"/>
              <a:gd name="connsiteX1" fmla="*/ 13123718 w 13123718"/>
              <a:gd name="connsiteY1" fmla="*/ 3834246 h 3834246"/>
              <a:gd name="connsiteX2" fmla="*/ 13030200 w 13123718"/>
              <a:gd name="connsiteY2" fmla="*/ 0 h 3834246"/>
              <a:gd name="connsiteX3" fmla="*/ 10391 w 13123718"/>
              <a:gd name="connsiteY3" fmla="*/ 1517073 h 3834246"/>
              <a:gd name="connsiteX4" fmla="*/ 0 w 13123718"/>
              <a:gd name="connsiteY4" fmla="*/ 3834246 h 3834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3718" h="3834246">
                <a:moveTo>
                  <a:pt x="0" y="3834246"/>
                </a:moveTo>
                <a:lnTo>
                  <a:pt x="13123718" y="3834246"/>
                </a:lnTo>
                <a:lnTo>
                  <a:pt x="13030200" y="0"/>
                </a:lnTo>
                <a:lnTo>
                  <a:pt x="10391" y="1517073"/>
                </a:lnTo>
                <a:cubicBezTo>
                  <a:pt x="6927" y="2289464"/>
                  <a:pt x="3464" y="3061855"/>
                  <a:pt x="0" y="3834246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6428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2"/>
          </p:nvPr>
        </p:nvSpPr>
        <p:spPr bwMode="auto">
          <a:xfrm>
            <a:off x="-12955" y="-7601"/>
            <a:ext cx="9177367" cy="5252717"/>
          </a:xfrm>
          <a:custGeom>
            <a:avLst/>
            <a:gdLst>
              <a:gd name="connsiteX0" fmla="*/ 0 w 13127136"/>
              <a:gd name="connsiteY0" fmla="*/ 5807325 h 5807325"/>
              <a:gd name="connsiteX1" fmla="*/ 0 w 13127136"/>
              <a:gd name="connsiteY1" fmla="*/ 0 h 5807325"/>
              <a:gd name="connsiteX2" fmla="*/ 13127136 w 13127136"/>
              <a:gd name="connsiteY2" fmla="*/ 0 h 5807325"/>
              <a:gd name="connsiteX3" fmla="*/ 13127136 w 13127136"/>
              <a:gd name="connsiteY3" fmla="*/ 5807325 h 5807325"/>
              <a:gd name="connsiteX4" fmla="*/ 0 w 13127136"/>
              <a:gd name="connsiteY4" fmla="*/ 5807325 h 5807325"/>
              <a:gd name="connsiteX0" fmla="*/ 124691 w 13127136"/>
              <a:gd name="connsiteY0" fmla="*/ 5796934 h 5807325"/>
              <a:gd name="connsiteX1" fmla="*/ 0 w 13127136"/>
              <a:gd name="connsiteY1" fmla="*/ 0 h 5807325"/>
              <a:gd name="connsiteX2" fmla="*/ 13127136 w 13127136"/>
              <a:gd name="connsiteY2" fmla="*/ 0 h 5807325"/>
              <a:gd name="connsiteX3" fmla="*/ 13127136 w 13127136"/>
              <a:gd name="connsiteY3" fmla="*/ 5807325 h 5807325"/>
              <a:gd name="connsiteX4" fmla="*/ 124691 w 13127136"/>
              <a:gd name="connsiteY4" fmla="*/ 5796934 h 5807325"/>
              <a:gd name="connsiteX0" fmla="*/ 124691 w 13127136"/>
              <a:gd name="connsiteY0" fmla="*/ 5796934 h 5796934"/>
              <a:gd name="connsiteX1" fmla="*/ 0 w 13127136"/>
              <a:gd name="connsiteY1" fmla="*/ 0 h 5796934"/>
              <a:gd name="connsiteX2" fmla="*/ 13127136 w 13127136"/>
              <a:gd name="connsiteY2" fmla="*/ 0 h 5796934"/>
              <a:gd name="connsiteX3" fmla="*/ 13127136 w 13127136"/>
              <a:gd name="connsiteY3" fmla="*/ 4300643 h 5796934"/>
              <a:gd name="connsiteX4" fmla="*/ 124691 w 13127136"/>
              <a:gd name="connsiteY4" fmla="*/ 5796934 h 5796934"/>
              <a:gd name="connsiteX0" fmla="*/ 20782 w 13023227"/>
              <a:gd name="connsiteY0" fmla="*/ 5921625 h 5921625"/>
              <a:gd name="connsiteX1" fmla="*/ 0 w 13023227"/>
              <a:gd name="connsiteY1" fmla="*/ 0 h 5921625"/>
              <a:gd name="connsiteX2" fmla="*/ 13023227 w 13023227"/>
              <a:gd name="connsiteY2" fmla="*/ 124691 h 5921625"/>
              <a:gd name="connsiteX3" fmla="*/ 13023227 w 13023227"/>
              <a:gd name="connsiteY3" fmla="*/ 4425334 h 5921625"/>
              <a:gd name="connsiteX4" fmla="*/ 20782 w 13023227"/>
              <a:gd name="connsiteY4" fmla="*/ 5921625 h 5921625"/>
              <a:gd name="connsiteX0" fmla="*/ 20782 w 13023227"/>
              <a:gd name="connsiteY0" fmla="*/ 5932016 h 5932016"/>
              <a:gd name="connsiteX1" fmla="*/ 0 w 13023227"/>
              <a:gd name="connsiteY1" fmla="*/ 10391 h 5932016"/>
              <a:gd name="connsiteX2" fmla="*/ 13023227 w 13023227"/>
              <a:gd name="connsiteY2" fmla="*/ 0 h 5932016"/>
              <a:gd name="connsiteX3" fmla="*/ 13023227 w 13023227"/>
              <a:gd name="connsiteY3" fmla="*/ 4435725 h 5932016"/>
              <a:gd name="connsiteX4" fmla="*/ 20782 w 13023227"/>
              <a:gd name="connsiteY4" fmla="*/ 5932016 h 5932016"/>
              <a:gd name="connsiteX0" fmla="*/ 6268 w 13023227"/>
              <a:gd name="connsiteY0" fmla="*/ 7441502 h 7441502"/>
              <a:gd name="connsiteX1" fmla="*/ 0 w 13023227"/>
              <a:gd name="connsiteY1" fmla="*/ 10391 h 7441502"/>
              <a:gd name="connsiteX2" fmla="*/ 13023227 w 13023227"/>
              <a:gd name="connsiteY2" fmla="*/ 0 h 7441502"/>
              <a:gd name="connsiteX3" fmla="*/ 13023227 w 13023227"/>
              <a:gd name="connsiteY3" fmla="*/ 4435725 h 7441502"/>
              <a:gd name="connsiteX4" fmla="*/ 6268 w 13023227"/>
              <a:gd name="connsiteY4" fmla="*/ 7441502 h 7441502"/>
              <a:gd name="connsiteX0" fmla="*/ 6268 w 13052255"/>
              <a:gd name="connsiteY0" fmla="*/ 7441502 h 7441502"/>
              <a:gd name="connsiteX1" fmla="*/ 0 w 13052255"/>
              <a:gd name="connsiteY1" fmla="*/ 10391 h 7441502"/>
              <a:gd name="connsiteX2" fmla="*/ 13023227 w 13052255"/>
              <a:gd name="connsiteY2" fmla="*/ 0 h 7441502"/>
              <a:gd name="connsiteX3" fmla="*/ 13052255 w 13052255"/>
              <a:gd name="connsiteY3" fmla="*/ 5930697 h 7441502"/>
              <a:gd name="connsiteX4" fmla="*/ 6268 w 13052255"/>
              <a:gd name="connsiteY4" fmla="*/ 7441502 h 7441502"/>
              <a:gd name="connsiteX0" fmla="*/ 6268 w 13052255"/>
              <a:gd name="connsiteY0" fmla="*/ 7470531 h 7470531"/>
              <a:gd name="connsiteX1" fmla="*/ 0 w 13052255"/>
              <a:gd name="connsiteY1" fmla="*/ 10391 h 7470531"/>
              <a:gd name="connsiteX2" fmla="*/ 13023227 w 13052255"/>
              <a:gd name="connsiteY2" fmla="*/ 0 h 7470531"/>
              <a:gd name="connsiteX3" fmla="*/ 13052255 w 13052255"/>
              <a:gd name="connsiteY3" fmla="*/ 5930697 h 7470531"/>
              <a:gd name="connsiteX4" fmla="*/ 6268 w 13052255"/>
              <a:gd name="connsiteY4" fmla="*/ 7470531 h 7470531"/>
              <a:gd name="connsiteX0" fmla="*/ 6268 w 13052255"/>
              <a:gd name="connsiteY0" fmla="*/ 7470531 h 7470531"/>
              <a:gd name="connsiteX1" fmla="*/ 0 w 13052255"/>
              <a:gd name="connsiteY1" fmla="*/ 10391 h 7470531"/>
              <a:gd name="connsiteX2" fmla="*/ 13023227 w 13052255"/>
              <a:gd name="connsiteY2" fmla="*/ 0 h 7470531"/>
              <a:gd name="connsiteX3" fmla="*/ 13052255 w 13052255"/>
              <a:gd name="connsiteY3" fmla="*/ 5974239 h 7470531"/>
              <a:gd name="connsiteX4" fmla="*/ 6268 w 13052255"/>
              <a:gd name="connsiteY4" fmla="*/ 7470531 h 747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2255" h="7470531">
                <a:moveTo>
                  <a:pt x="6268" y="7470531"/>
                </a:moveTo>
                <a:cubicBezTo>
                  <a:pt x="-659" y="5496656"/>
                  <a:pt x="6927" y="1984266"/>
                  <a:pt x="0" y="10391"/>
                </a:cubicBezTo>
                <a:lnTo>
                  <a:pt x="13023227" y="0"/>
                </a:lnTo>
                <a:lnTo>
                  <a:pt x="13052255" y="5974239"/>
                </a:lnTo>
                <a:lnTo>
                  <a:pt x="6268" y="7470531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900113" y="5505518"/>
            <a:ext cx="7343775" cy="353474"/>
          </a:xfrm>
        </p:spPr>
        <p:txBody>
          <a:bodyPr/>
          <a:lstStyle>
            <a:lvl1pPr marL="0" indent="0">
              <a:buFont typeface="Arial" pitchFamily="34" charset="0"/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mtClean="0"/>
              <a:t>Titeltext</a:t>
            </a:r>
            <a:endParaRPr lang="de-CH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900113" y="5960531"/>
            <a:ext cx="7343775" cy="353474"/>
          </a:xfrm>
        </p:spPr>
        <p:txBody>
          <a:bodyPr/>
          <a:lstStyle>
            <a:lvl1pPr marL="0" indent="0">
              <a:buFont typeface="Arial" pitchFamily="34" charset="0"/>
              <a:buNone/>
              <a:defRPr sz="17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mtClean="0"/>
              <a:t>Untertitel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77089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white">
          <a:xfrm>
            <a:off x="876226" y="6365576"/>
            <a:ext cx="7543702" cy="15189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6428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3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0"/>
          </p:nvPr>
        </p:nvSpPr>
        <p:spPr bwMode="auto">
          <a:xfrm>
            <a:off x="-12956" y="-7602"/>
            <a:ext cx="9156956" cy="4170949"/>
          </a:xfrm>
          <a:custGeom>
            <a:avLst/>
            <a:gdLst>
              <a:gd name="connsiteX0" fmla="*/ 0 w 13127136"/>
              <a:gd name="connsiteY0" fmla="*/ 5807325 h 5807325"/>
              <a:gd name="connsiteX1" fmla="*/ 0 w 13127136"/>
              <a:gd name="connsiteY1" fmla="*/ 0 h 5807325"/>
              <a:gd name="connsiteX2" fmla="*/ 13127136 w 13127136"/>
              <a:gd name="connsiteY2" fmla="*/ 0 h 5807325"/>
              <a:gd name="connsiteX3" fmla="*/ 13127136 w 13127136"/>
              <a:gd name="connsiteY3" fmla="*/ 5807325 h 5807325"/>
              <a:gd name="connsiteX4" fmla="*/ 0 w 13127136"/>
              <a:gd name="connsiteY4" fmla="*/ 5807325 h 5807325"/>
              <a:gd name="connsiteX0" fmla="*/ 124691 w 13127136"/>
              <a:gd name="connsiteY0" fmla="*/ 5796934 h 5807325"/>
              <a:gd name="connsiteX1" fmla="*/ 0 w 13127136"/>
              <a:gd name="connsiteY1" fmla="*/ 0 h 5807325"/>
              <a:gd name="connsiteX2" fmla="*/ 13127136 w 13127136"/>
              <a:gd name="connsiteY2" fmla="*/ 0 h 5807325"/>
              <a:gd name="connsiteX3" fmla="*/ 13127136 w 13127136"/>
              <a:gd name="connsiteY3" fmla="*/ 5807325 h 5807325"/>
              <a:gd name="connsiteX4" fmla="*/ 124691 w 13127136"/>
              <a:gd name="connsiteY4" fmla="*/ 5796934 h 5807325"/>
              <a:gd name="connsiteX0" fmla="*/ 124691 w 13127136"/>
              <a:gd name="connsiteY0" fmla="*/ 5796934 h 5796934"/>
              <a:gd name="connsiteX1" fmla="*/ 0 w 13127136"/>
              <a:gd name="connsiteY1" fmla="*/ 0 h 5796934"/>
              <a:gd name="connsiteX2" fmla="*/ 13127136 w 13127136"/>
              <a:gd name="connsiteY2" fmla="*/ 0 h 5796934"/>
              <a:gd name="connsiteX3" fmla="*/ 13127136 w 13127136"/>
              <a:gd name="connsiteY3" fmla="*/ 4300643 h 5796934"/>
              <a:gd name="connsiteX4" fmla="*/ 124691 w 13127136"/>
              <a:gd name="connsiteY4" fmla="*/ 5796934 h 5796934"/>
              <a:gd name="connsiteX0" fmla="*/ 20782 w 13023227"/>
              <a:gd name="connsiteY0" fmla="*/ 5921625 h 5921625"/>
              <a:gd name="connsiteX1" fmla="*/ 0 w 13023227"/>
              <a:gd name="connsiteY1" fmla="*/ 0 h 5921625"/>
              <a:gd name="connsiteX2" fmla="*/ 13023227 w 13023227"/>
              <a:gd name="connsiteY2" fmla="*/ 124691 h 5921625"/>
              <a:gd name="connsiteX3" fmla="*/ 13023227 w 13023227"/>
              <a:gd name="connsiteY3" fmla="*/ 4425334 h 5921625"/>
              <a:gd name="connsiteX4" fmla="*/ 20782 w 13023227"/>
              <a:gd name="connsiteY4" fmla="*/ 5921625 h 5921625"/>
              <a:gd name="connsiteX0" fmla="*/ 20782 w 13023227"/>
              <a:gd name="connsiteY0" fmla="*/ 5932016 h 5932016"/>
              <a:gd name="connsiteX1" fmla="*/ 0 w 13023227"/>
              <a:gd name="connsiteY1" fmla="*/ 10391 h 5932016"/>
              <a:gd name="connsiteX2" fmla="*/ 13023227 w 13023227"/>
              <a:gd name="connsiteY2" fmla="*/ 0 h 5932016"/>
              <a:gd name="connsiteX3" fmla="*/ 13023227 w 13023227"/>
              <a:gd name="connsiteY3" fmla="*/ 4435725 h 5932016"/>
              <a:gd name="connsiteX4" fmla="*/ 20782 w 13023227"/>
              <a:gd name="connsiteY4" fmla="*/ 5932016 h 593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3227" h="5932016">
                <a:moveTo>
                  <a:pt x="20782" y="5932016"/>
                </a:moveTo>
                <a:cubicBezTo>
                  <a:pt x="13855" y="3958141"/>
                  <a:pt x="6927" y="1984266"/>
                  <a:pt x="0" y="10391"/>
                </a:cubicBezTo>
                <a:lnTo>
                  <a:pt x="13023227" y="0"/>
                </a:lnTo>
                <a:lnTo>
                  <a:pt x="13023227" y="4435725"/>
                </a:lnTo>
                <a:lnTo>
                  <a:pt x="20782" y="593201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0113" y="4391721"/>
            <a:ext cx="7343776" cy="961244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00113" y="5403595"/>
            <a:ext cx="7343775" cy="911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2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50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90" y="3637394"/>
            <a:ext cx="1740173" cy="61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86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kap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-384" y="0"/>
            <a:ext cx="9144384" cy="6858000"/>
          </a:xfrm>
          <a:prstGeom prst="rect">
            <a:avLst/>
          </a:prstGeom>
          <a:solidFill>
            <a:srgbClr val="25858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4391175"/>
            <a:ext cx="7343775" cy="1361777"/>
          </a:xfrm>
          <a:noFill/>
        </p:spPr>
        <p:txBody>
          <a:bodyPr anchor="b" anchorCtr="0"/>
          <a:lstStyle>
            <a:lvl1pPr algn="l">
              <a:defRPr sz="60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00113" y="5858992"/>
            <a:ext cx="7343775" cy="860999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214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4288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6432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8576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072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2864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5008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7152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0481937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kapitel Mit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 bwMode="auto">
          <a:xfrm>
            <a:off x="-384" y="0"/>
            <a:ext cx="9144384" cy="6858000"/>
          </a:xfrm>
          <a:prstGeom prst="rect">
            <a:avLst/>
          </a:prstGeom>
          <a:solidFill>
            <a:srgbClr val="25858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1773239"/>
            <a:ext cx="7343775" cy="1400994"/>
          </a:xfrm>
          <a:noFill/>
        </p:spPr>
        <p:txBody>
          <a:bodyPr anchor="b" anchorCtr="0"/>
          <a:lstStyle>
            <a:lvl1pPr algn="l">
              <a:defRPr sz="51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00112" y="3175620"/>
            <a:ext cx="7342927" cy="1500188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214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4288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6432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8576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072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92864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25008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57152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5473749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zeilig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765176"/>
            <a:ext cx="7343775" cy="57559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900113" y="1773238"/>
            <a:ext cx="7343775" cy="408575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08304" y="6501534"/>
            <a:ext cx="929960" cy="239834"/>
          </a:xfrm>
          <a:prstGeom prst="rect">
            <a:avLst/>
          </a:prstGeom>
        </p:spPr>
        <p:txBody>
          <a:bodyPr vert="horz" lIns="0" tIns="0" rIns="0" bIns="36000" rtlCol="0" anchor="t" anchorCtr="0">
            <a:noAutofit/>
          </a:bodyPr>
          <a:lstStyle>
            <a:lvl1pPr algn="r">
              <a:defRPr sz="1100" i="1">
                <a:solidFill>
                  <a:schemeClr val="tx2"/>
                </a:solidFill>
                <a:latin typeface="+mn-lt"/>
              </a:defRPr>
            </a:lvl1pPr>
          </a:lstStyle>
          <a:p>
            <a:fld id="{DED3F938-6603-47E6-A5BF-0E6AC15E90D0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388604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zeilig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765176"/>
            <a:ext cx="7343775" cy="58745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900113" y="2852738"/>
            <a:ext cx="7343775" cy="3024187"/>
          </a:xfrm>
        </p:spPr>
        <p:txBody>
          <a:bodyPr/>
          <a:lstStyle>
            <a:lvl1pPr marL="255591" indent="-255591">
              <a:buFontTx/>
              <a:buBlip>
                <a:blip r:embed="rId2"/>
              </a:buBlip>
              <a:defRPr/>
            </a:lvl1pPr>
            <a:lvl2pPr marL="504483" indent="-248895">
              <a:buFontTx/>
              <a:buBlip>
                <a:blip r:embed="rId2"/>
              </a:buBlip>
              <a:defRPr/>
            </a:lvl2pPr>
            <a:lvl3pPr marL="760074" indent="-255591">
              <a:buFontTx/>
              <a:buBlip>
                <a:blip r:embed="rId2"/>
              </a:buBlip>
              <a:defRPr/>
            </a:lvl3pPr>
            <a:lvl4pPr marL="1007852" indent="-247777">
              <a:buFontTx/>
              <a:buBlip>
                <a:blip r:embed="rId2"/>
              </a:buBlip>
              <a:defRPr/>
            </a:lvl4pPr>
            <a:lvl5pPr marL="1263441" indent="-255591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08304" y="6501534"/>
            <a:ext cx="929960" cy="239834"/>
          </a:xfrm>
          <a:prstGeom prst="rect">
            <a:avLst/>
          </a:prstGeom>
        </p:spPr>
        <p:txBody>
          <a:bodyPr vert="horz" lIns="0" tIns="0" rIns="0" bIns="36000" rtlCol="0" anchor="t" anchorCtr="0">
            <a:noAutofit/>
          </a:bodyPr>
          <a:lstStyle>
            <a:lvl1pPr algn="r">
              <a:defRPr sz="1100" i="1">
                <a:solidFill>
                  <a:schemeClr val="tx2"/>
                </a:solidFill>
                <a:latin typeface="+mn-lt"/>
              </a:defRPr>
            </a:lvl1pPr>
          </a:lstStyle>
          <a:p>
            <a:fld id="{DED3F938-6603-47E6-A5BF-0E6AC15E90D0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67312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765176"/>
            <a:ext cx="7343775" cy="58745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>
          <a:xfrm>
            <a:off x="5219700" y="1791172"/>
            <a:ext cx="2986088" cy="4085753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8" name="Inhaltsplatzhalter 7"/>
          <p:cNvSpPr>
            <a:spLocks noGrp="1"/>
          </p:cNvSpPr>
          <p:nvPr>
            <p:ph sz="quarter" idx="12"/>
          </p:nvPr>
        </p:nvSpPr>
        <p:spPr>
          <a:xfrm>
            <a:off x="900113" y="1773238"/>
            <a:ext cx="4176712" cy="4085753"/>
          </a:xfrm>
        </p:spPr>
        <p:txBody>
          <a:bodyPr/>
          <a:lstStyle>
            <a:lvl3pPr marL="720725" indent="-360363">
              <a:buFontTx/>
              <a:buBlip>
                <a:blip r:embed="rId2"/>
              </a:buBlip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08304" y="6501534"/>
            <a:ext cx="929960" cy="239834"/>
          </a:xfrm>
          <a:prstGeom prst="rect">
            <a:avLst/>
          </a:prstGeom>
        </p:spPr>
        <p:txBody>
          <a:bodyPr vert="horz" lIns="0" tIns="0" rIns="0" bIns="36000" rtlCol="0" anchor="t" anchorCtr="0">
            <a:noAutofit/>
          </a:bodyPr>
          <a:lstStyle>
            <a:lvl1pPr algn="r">
              <a:defRPr sz="1100" i="1">
                <a:solidFill>
                  <a:schemeClr val="tx2"/>
                </a:solidFill>
                <a:latin typeface="+mn-lt"/>
              </a:defRPr>
            </a:lvl1pPr>
          </a:lstStyle>
          <a:p>
            <a:fld id="{DED3F938-6603-47E6-A5BF-0E6AC15E90D0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3583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765176"/>
            <a:ext cx="7343775" cy="58745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900113" y="1773238"/>
            <a:ext cx="3600450" cy="408575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4643438" y="1773238"/>
            <a:ext cx="3600450" cy="41036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08304" y="6501534"/>
            <a:ext cx="929960" cy="239834"/>
          </a:xfrm>
          <a:prstGeom prst="rect">
            <a:avLst/>
          </a:prstGeom>
        </p:spPr>
        <p:txBody>
          <a:bodyPr vert="horz" lIns="0" tIns="0" rIns="0" bIns="36000" rtlCol="0" anchor="t" anchorCtr="0">
            <a:noAutofit/>
          </a:bodyPr>
          <a:lstStyle>
            <a:lvl1pPr algn="r">
              <a:defRPr sz="1100" i="1">
                <a:solidFill>
                  <a:schemeClr val="tx2"/>
                </a:solidFill>
                <a:latin typeface="+mn-lt"/>
              </a:defRPr>
            </a:lvl1pPr>
          </a:lstStyle>
          <a:p>
            <a:fld id="{DED3F938-6603-47E6-A5BF-0E6AC15E90D0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48670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876227" y="765175"/>
            <a:ext cx="3624336" cy="5093817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/>
          </p:nvPr>
        </p:nvSpPr>
        <p:spPr>
          <a:xfrm>
            <a:off x="4643439" y="765175"/>
            <a:ext cx="3600450" cy="5093817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76227" y="5909902"/>
            <a:ext cx="3624336" cy="304046"/>
          </a:xfrm>
        </p:spPr>
        <p:txBody>
          <a:bodyPr/>
          <a:lstStyle>
            <a:lvl1pPr marL="0" indent="0">
              <a:buFont typeface="Arial" pitchFamily="34" charset="0"/>
              <a:buNone/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de-DE" smtClean="0"/>
              <a:t>Titeltext</a:t>
            </a:r>
            <a:endParaRPr lang="de-CH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673577" y="5909902"/>
            <a:ext cx="3570312" cy="304237"/>
          </a:xfrm>
        </p:spPr>
        <p:txBody>
          <a:bodyPr/>
          <a:lstStyle>
            <a:lvl1pPr marL="0" indent="0">
              <a:buFont typeface="Arial" pitchFamily="34" charset="0"/>
              <a:buNone/>
              <a:defRPr sz="1700"/>
            </a:lvl1pPr>
            <a:lvl2pPr marL="0" indent="0">
              <a:buFont typeface="Arial" pitchFamily="34" charset="0"/>
              <a:buNone/>
              <a:defRPr sz="1700"/>
            </a:lvl2pPr>
            <a:lvl3pPr marL="255590" indent="0">
              <a:buFont typeface="Arial" pitchFamily="34" charset="0"/>
              <a:buNone/>
              <a:defRPr sz="1700"/>
            </a:lvl3pPr>
            <a:lvl4pPr marL="504483" indent="0">
              <a:buFont typeface="Arial" pitchFamily="34" charset="0"/>
              <a:buNone/>
              <a:defRPr sz="1700"/>
            </a:lvl4pPr>
            <a:lvl5pPr marL="760074" indent="0">
              <a:buFont typeface="Arial" pitchFamily="34" charset="0"/>
              <a:buNone/>
              <a:defRPr sz="1700"/>
            </a:lvl5pPr>
          </a:lstStyle>
          <a:p>
            <a:pPr lvl="0"/>
            <a:r>
              <a:rPr lang="de-DE" smtClean="0"/>
              <a:t>Titeltext</a:t>
            </a: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08304" y="6501534"/>
            <a:ext cx="929960" cy="239834"/>
          </a:xfrm>
          <a:prstGeom prst="rect">
            <a:avLst/>
          </a:prstGeom>
        </p:spPr>
        <p:txBody>
          <a:bodyPr vert="horz" lIns="0" tIns="0" rIns="0" bIns="36000" rtlCol="0" anchor="t" anchorCtr="0">
            <a:noAutofit/>
          </a:bodyPr>
          <a:lstStyle>
            <a:lvl1pPr algn="r">
              <a:defRPr sz="1100" i="1">
                <a:solidFill>
                  <a:schemeClr val="tx2"/>
                </a:solidFill>
                <a:latin typeface="+mn-lt"/>
              </a:defRPr>
            </a:lvl1pPr>
          </a:lstStyle>
          <a:p>
            <a:fld id="{DED3F938-6603-47E6-A5BF-0E6AC15E90D0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16725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5111" y="765176"/>
            <a:ext cx="7368777" cy="58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>
                <a:sym typeface="Florin Sans Bold" charset="0"/>
              </a:rPr>
              <a:t>Titelmasterformat durch Klicken bearbeiten</a:t>
            </a:r>
            <a:endParaRPr lang="en-US" dirty="0" smtClean="0">
              <a:sym typeface="Florin Sans Bold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900113" y="6503988"/>
            <a:ext cx="5544095" cy="2373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smtClean="0"/>
              <a:t>www.feel-ok.ch, www.feel-ok.at, www.feelok.de</a:t>
            </a:r>
            <a:endParaRPr lang="de-CH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76" y="147696"/>
            <a:ext cx="1116399" cy="395359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00112" y="1773237"/>
            <a:ext cx="7343776" cy="4103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534394"/>
            <a:ext cx="7353300" cy="381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383709"/>
            <a:ext cx="7353300" cy="3810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308304" y="6501534"/>
            <a:ext cx="929960" cy="239834"/>
          </a:xfrm>
          <a:prstGeom prst="rect">
            <a:avLst/>
          </a:prstGeom>
        </p:spPr>
        <p:txBody>
          <a:bodyPr vert="horz" lIns="0" tIns="0" rIns="0" bIns="36000" rtlCol="0" anchor="t" anchorCtr="0">
            <a:noAutofit/>
          </a:bodyPr>
          <a:lstStyle>
            <a:lvl1pPr algn="r">
              <a:defRPr sz="105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D3F938-6603-47E6-A5BF-0E6AC15E90D0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2" r:id="rId2"/>
    <p:sldLayoutId id="2147483773" r:id="rId3"/>
    <p:sldLayoutId id="2147483783" r:id="rId4"/>
    <p:sldLayoutId id="2147483784" r:id="rId5"/>
    <p:sldLayoutId id="2147483785" r:id="rId6"/>
    <p:sldLayoutId id="2147483786" r:id="rId7"/>
    <p:sldLayoutId id="2147483789" r:id="rId8"/>
    <p:sldLayoutId id="2147483790" r:id="rId9"/>
    <p:sldLayoutId id="2147483791" r:id="rId10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336666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Florin Sans Bold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336666"/>
          </a:solidFill>
          <a:latin typeface="Florin Sans Bold" pitchFamily="-108" charset="0"/>
          <a:ea typeface="ヒラギノ角ゴ ProN W6" pitchFamily="-108" charset="-128"/>
          <a:cs typeface="ヒラギノ角ゴ ProN W6" pitchFamily="-108" charset="-128"/>
          <a:sym typeface="Florin Sans Bold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336666"/>
          </a:solidFill>
          <a:latin typeface="Florin Sans Bold" pitchFamily="-108" charset="0"/>
          <a:ea typeface="ヒラギノ角ゴ ProN W6" pitchFamily="-108" charset="-128"/>
          <a:cs typeface="ヒラギノ角ゴ ProN W6" pitchFamily="-108" charset="-128"/>
          <a:sym typeface="Florin Sans Bold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336666"/>
          </a:solidFill>
          <a:latin typeface="Florin Sans Bold" pitchFamily="-108" charset="0"/>
          <a:ea typeface="ヒラギノ角ゴ ProN W6" pitchFamily="-108" charset="-128"/>
          <a:cs typeface="ヒラギノ角ゴ ProN W6" pitchFamily="-108" charset="-128"/>
          <a:sym typeface="Florin Sans Bold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336666"/>
          </a:solidFill>
          <a:latin typeface="Florin Sans Bold" pitchFamily="-108" charset="0"/>
          <a:ea typeface="ヒラギノ角ゴ ProN W6" pitchFamily="-108" charset="-128"/>
          <a:cs typeface="ヒラギノ角ゴ ProN W6" pitchFamily="-108" charset="-128"/>
          <a:sym typeface="Florin Sans Bold" charset="0"/>
        </a:defRPr>
      </a:lvl5pPr>
      <a:lvl6pPr marL="32144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336666"/>
          </a:solidFill>
          <a:latin typeface="Florin Sans Bold" pitchFamily="-108" charset="0"/>
          <a:ea typeface="ヒラギノ角ゴ ProN W6" pitchFamily="-108" charset="-128"/>
          <a:cs typeface="ヒラギノ角ゴ ProN W6" pitchFamily="-108" charset="-128"/>
          <a:sym typeface="Florin Sans Bold" pitchFamily="-108" charset="0"/>
        </a:defRPr>
      </a:lvl6pPr>
      <a:lvl7pPr marL="64288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336666"/>
          </a:solidFill>
          <a:latin typeface="Florin Sans Bold" pitchFamily="-108" charset="0"/>
          <a:ea typeface="ヒラギノ角ゴ ProN W6" pitchFamily="-108" charset="-128"/>
          <a:cs typeface="ヒラギノ角ゴ ProN W6" pitchFamily="-108" charset="-128"/>
          <a:sym typeface="Florin Sans Bold" pitchFamily="-108" charset="0"/>
        </a:defRPr>
      </a:lvl7pPr>
      <a:lvl8pPr marL="96432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336666"/>
          </a:solidFill>
          <a:latin typeface="Florin Sans Bold" pitchFamily="-108" charset="0"/>
          <a:ea typeface="ヒラギノ角ゴ ProN W6" pitchFamily="-108" charset="-128"/>
          <a:cs typeface="ヒラギノ角ゴ ProN W6" pitchFamily="-108" charset="-128"/>
          <a:sym typeface="Florin Sans Bold" pitchFamily="-108" charset="0"/>
        </a:defRPr>
      </a:lvl8pPr>
      <a:lvl9pPr marL="128576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rgbClr val="336666"/>
          </a:solidFill>
          <a:latin typeface="Florin Sans Bold" pitchFamily="-108" charset="0"/>
          <a:ea typeface="ヒラギノ角ゴ ProN W6" pitchFamily="-108" charset="-128"/>
          <a:cs typeface="ヒラギノ角ゴ ProN W6" pitchFamily="-108" charset="-128"/>
          <a:sym typeface="Florin Sans Bold" pitchFamily="-108" charset="0"/>
        </a:defRPr>
      </a:lvl9pPr>
    </p:titleStyle>
    <p:bodyStyle>
      <a:lvl1pPr marL="360363" indent="-360363" algn="l" rtl="0" eaLnBrk="1" fontAlgn="base" hangingPunct="1">
        <a:spcBef>
          <a:spcPct val="0"/>
        </a:spcBef>
        <a:spcAft>
          <a:spcPts val="1687"/>
        </a:spcAft>
        <a:buSzPct val="120000"/>
        <a:buFontTx/>
        <a:buBlip>
          <a:blip r:embed="rId14"/>
        </a:buBlip>
        <a:defRPr sz="20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Florin Sans Light" pitchFamily="-108" charset="0"/>
        </a:defRPr>
      </a:lvl1pPr>
      <a:lvl2pPr marL="360363" indent="-360363" algn="l" rtl="0" eaLnBrk="1" fontAlgn="base" hangingPunct="1">
        <a:spcBef>
          <a:spcPct val="0"/>
        </a:spcBef>
        <a:spcAft>
          <a:spcPts val="1266"/>
        </a:spcAft>
        <a:buSzPct val="120000"/>
        <a:buFontTx/>
        <a:buBlip>
          <a:blip r:embed="rId14"/>
        </a:buBlip>
        <a:defRPr sz="16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Florin Sans Light" pitchFamily="-108" charset="0"/>
        </a:defRPr>
      </a:lvl2pPr>
      <a:lvl3pPr marL="720725" indent="-360363" algn="l" rtl="0" eaLnBrk="1" fontAlgn="base" hangingPunct="1">
        <a:spcBef>
          <a:spcPct val="0"/>
        </a:spcBef>
        <a:spcAft>
          <a:spcPts val="1266"/>
        </a:spcAft>
        <a:buSzPct val="120000"/>
        <a:buFontTx/>
        <a:buBlip>
          <a:blip r:embed="rId14"/>
        </a:buBlip>
        <a:defRPr sz="2100">
          <a:solidFill>
            <a:schemeClr val="tx1"/>
          </a:solidFill>
          <a:latin typeface="+mn-lt"/>
          <a:ea typeface="+mn-ea"/>
          <a:cs typeface="+mn-cs"/>
          <a:sym typeface="Florin Sans Light" pitchFamily="-108" charset="0"/>
        </a:defRPr>
      </a:lvl3pPr>
      <a:lvl4pPr marL="1073150" indent="-352425" algn="l" rtl="0" eaLnBrk="1" fontAlgn="base" hangingPunct="1">
        <a:spcBef>
          <a:spcPct val="0"/>
        </a:spcBef>
        <a:spcAft>
          <a:spcPts val="1266"/>
        </a:spcAft>
        <a:buSzPct val="120000"/>
        <a:buFontTx/>
        <a:buBlip>
          <a:blip r:embed="rId14"/>
        </a:buBlip>
        <a:defRPr sz="2100">
          <a:solidFill>
            <a:schemeClr val="tx1"/>
          </a:solidFill>
          <a:latin typeface="+mn-lt"/>
          <a:ea typeface="+mn-ea"/>
          <a:cs typeface="+mn-cs"/>
          <a:sym typeface="Florin Sans Light" pitchFamily="-108" charset="0"/>
        </a:defRPr>
      </a:lvl4pPr>
      <a:lvl5pPr marL="1433513" indent="-360363" algn="l" rtl="0" eaLnBrk="1" fontAlgn="base" hangingPunct="1">
        <a:spcBef>
          <a:spcPct val="0"/>
        </a:spcBef>
        <a:spcAft>
          <a:spcPts val="1266"/>
        </a:spcAft>
        <a:buSzPct val="120000"/>
        <a:buFontTx/>
        <a:buBlip>
          <a:blip r:embed="rId14"/>
        </a:buBlip>
        <a:defRPr sz="2100">
          <a:solidFill>
            <a:schemeClr val="tx1"/>
          </a:solidFill>
          <a:latin typeface="+mn-lt"/>
          <a:ea typeface="+mn-ea"/>
          <a:cs typeface="+mn-cs"/>
          <a:sym typeface="Florin Sans Light" pitchFamily="-108" charset="0"/>
        </a:defRPr>
      </a:lvl5pPr>
      <a:lvl6pPr marL="321440"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Florin Sans Light" pitchFamily="-108" charset="0"/>
        </a:defRPr>
      </a:lvl6pPr>
      <a:lvl7pPr marL="642882"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Florin Sans Light" pitchFamily="-108" charset="0"/>
        </a:defRPr>
      </a:lvl7pPr>
      <a:lvl8pPr marL="964323"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Florin Sans Light" pitchFamily="-108" charset="0"/>
        </a:defRPr>
      </a:lvl8pPr>
      <a:lvl9pPr marL="1285763"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Florin Sans Light" pitchFamily="-108" charset="0"/>
        </a:defRPr>
      </a:lvl9pPr>
    </p:bodyStyle>
    <p:otherStyle>
      <a:defPPr>
        <a:defRPr lang="de-DE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el-ok.ch/+rundbrief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mailto:heimgartner@radix.ch" TargetMode="Externa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feel-ok.ch/infos-team" TargetMode="External"/><Relationship Id="rId5" Type="http://schemas.openxmlformats.org/officeDocument/2006/relationships/hyperlink" Target="mailto:padlina@radix.ch" TargetMode="External"/><Relationship Id="rId4" Type="http://schemas.openxmlformats.org/officeDocument/2006/relationships/hyperlink" Target="mailto:ulrich@radix.ch" TargetMode="External"/><Relationship Id="rId9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feel-ok.ch/infos-jahresberichte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1" b="14831"/>
          <a:stretch>
            <a:fillRect/>
          </a:stretch>
        </p:blipFill>
        <p:spPr/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FEEL-OK.CH</a:t>
            </a:r>
          </a:p>
        </p:txBody>
      </p:sp>
      <p:sp>
        <p:nvSpPr>
          <p:cNvPr id="14848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Gesundheit - Wohlbefinden - </a:t>
            </a:r>
            <a:r>
              <a:rPr lang="de-CH" dirty="0" smtClean="0"/>
              <a:t>Gesellschaft</a:t>
            </a:r>
            <a:br>
              <a:rPr lang="de-CH" dirty="0" smtClean="0"/>
            </a:br>
            <a:r>
              <a:rPr lang="de-CH" dirty="0" smtClean="0"/>
              <a:t>Eine </a:t>
            </a:r>
            <a:r>
              <a:rPr lang="de-CH" dirty="0"/>
              <a:t>Plattform für </a:t>
            </a:r>
            <a:r>
              <a:rPr lang="de-CH" dirty="0" smtClean="0"/>
              <a:t>Jugendliche und für Multiplikator/-innen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Für Multiplikator/-innen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10</a:t>
            </a:fld>
            <a:endParaRPr lang="de-C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8" y="82163"/>
            <a:ext cx="7704856" cy="6731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73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Arbeitsblätter – Die Liste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9" name="Inhaltsplatzhalter 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8" y="66676"/>
            <a:ext cx="8460432" cy="6747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441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Arbeitsblätter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12</a:t>
            </a:fld>
            <a:endParaRPr lang="de-C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628799"/>
            <a:ext cx="4320480" cy="3552133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649307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922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3" y="765176"/>
            <a:ext cx="8424936" cy="587458"/>
          </a:xfrm>
        </p:spPr>
        <p:txBody>
          <a:bodyPr/>
          <a:lstStyle/>
          <a:p>
            <a:r>
              <a:rPr lang="de-CH" dirty="0" smtClean="0"/>
              <a:t>Arbeitsblätter (N Download 2014)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13</a:t>
            </a:fld>
            <a:endParaRPr lang="de-CH"/>
          </a:p>
        </p:txBody>
      </p:sp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50250"/>
              </p:ext>
            </p:extLst>
          </p:nvPr>
        </p:nvGraphicFramePr>
        <p:xfrm>
          <a:off x="1043608" y="1484784"/>
          <a:ext cx="716788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7645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Materialbestellung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14</a:t>
            </a:fld>
            <a:endParaRPr lang="de-CH"/>
          </a:p>
        </p:txBody>
      </p:sp>
      <p:sp>
        <p:nvSpPr>
          <p:cNvPr id="7" name="Rechteck 6"/>
          <p:cNvSpPr/>
          <p:nvPr/>
        </p:nvSpPr>
        <p:spPr bwMode="auto">
          <a:xfrm>
            <a:off x="683568" y="44624"/>
            <a:ext cx="7920880" cy="681337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55"/>
            <a:ext cx="7136035" cy="6753167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158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Handbuch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15</a:t>
            </a:fld>
            <a:endParaRPr lang="de-CH"/>
          </a:p>
        </p:txBody>
      </p:sp>
      <p:sp>
        <p:nvSpPr>
          <p:cNvPr id="8" name="Rechteck 7"/>
          <p:cNvSpPr/>
          <p:nvPr/>
        </p:nvSpPr>
        <p:spPr bwMode="auto">
          <a:xfrm>
            <a:off x="683568" y="44624"/>
            <a:ext cx="7920880" cy="681337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8" y="28575"/>
            <a:ext cx="8207870" cy="6813376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482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Ideen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1" r="25641"/>
          <a:stretch>
            <a:fillRect/>
          </a:stretch>
        </p:blipFill>
        <p:spPr/>
      </p:pic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dirty="0" smtClean="0"/>
              <a:t>Arbeitsblätter</a:t>
            </a:r>
          </a:p>
          <a:p>
            <a:r>
              <a:rPr lang="de-CH" dirty="0" smtClean="0"/>
              <a:t>Vortrag </a:t>
            </a:r>
            <a:r>
              <a:rPr lang="de-CH" dirty="0"/>
              <a:t>/ Referat</a:t>
            </a:r>
          </a:p>
          <a:p>
            <a:r>
              <a:rPr lang="de-CH" dirty="0"/>
              <a:t>Quiz</a:t>
            </a:r>
          </a:p>
          <a:p>
            <a:r>
              <a:rPr lang="de-CH" dirty="0" smtClean="0"/>
              <a:t>Poster / Flyer</a:t>
            </a:r>
            <a:endParaRPr lang="de-CH" dirty="0"/>
          </a:p>
          <a:p>
            <a:r>
              <a:rPr lang="de-CH" dirty="0" smtClean="0"/>
              <a:t>Aktuelle Anlässe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16</a:t>
            </a:fld>
            <a:endParaRPr lang="de-CH"/>
          </a:p>
        </p:txBody>
      </p:sp>
      <p:sp>
        <p:nvSpPr>
          <p:cNvPr id="8" name="Textfeld 7"/>
          <p:cNvSpPr txBox="1"/>
          <p:nvPr/>
        </p:nvSpPr>
        <p:spPr>
          <a:xfrm>
            <a:off x="5115297" y="5863590"/>
            <a:ext cx="2706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Bewegungspausen feel-ok.ch – 2008</a:t>
            </a:r>
            <a:endParaRPr lang="de-CH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33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Handbuch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17</a:t>
            </a:fld>
            <a:endParaRPr lang="de-CH"/>
          </a:p>
        </p:txBody>
      </p:sp>
      <p:sp>
        <p:nvSpPr>
          <p:cNvPr id="8" name="Rechteck 7"/>
          <p:cNvSpPr/>
          <p:nvPr/>
        </p:nvSpPr>
        <p:spPr bwMode="auto">
          <a:xfrm>
            <a:off x="683568" y="44624"/>
            <a:ext cx="7920880" cy="681337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" y="88403"/>
            <a:ext cx="8756367" cy="66720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215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dirty="0" smtClean="0"/>
              <a:t>www.feel-ok.ch, www.feel-ok.at, www.feelok.de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18</a:t>
            </a:fld>
            <a:endParaRPr lang="de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2799"/>
            <a:ext cx="5976664" cy="5577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49726"/>
            <a:ext cx="2743225" cy="162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73540"/>
            <a:ext cx="2743225" cy="158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12025"/>
            <a:ext cx="2743225" cy="158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Info Qu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3"/>
            <a:ext cx="1512168" cy="105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1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dirty="0" smtClean="0"/>
              <a:t>www.feel-ok.ch, www.feel-ok.at, www.feelok.de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19</a:t>
            </a:fld>
            <a:endParaRPr lang="de-CH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535550"/>
            <a:ext cx="7344816" cy="4773769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18" y="764704"/>
            <a:ext cx="1757013" cy="363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SPR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14" y="332656"/>
            <a:ext cx="1657862" cy="11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100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2</a:t>
            </a:fld>
            <a:endParaRPr lang="de-C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917"/>
            <a:ext cx="7632848" cy="6739172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86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Newsletter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6" r="22596"/>
          <a:stretch>
            <a:fillRect/>
          </a:stretch>
        </p:blipFill>
        <p:spPr/>
      </p:pic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dirty="0" smtClean="0"/>
              <a:t>Bleiben Sie informiert:</a:t>
            </a:r>
          </a:p>
          <a:p>
            <a:pPr lvl="2"/>
            <a:r>
              <a:rPr lang="de-CH" dirty="0" smtClean="0"/>
              <a:t>über neue Themen</a:t>
            </a:r>
          </a:p>
          <a:p>
            <a:pPr lvl="2"/>
            <a:r>
              <a:rPr lang="de-CH" dirty="0" smtClean="0"/>
              <a:t>über neue Tools</a:t>
            </a:r>
          </a:p>
          <a:p>
            <a:pPr lvl="2"/>
            <a:r>
              <a:rPr lang="de-CH" dirty="0" smtClean="0"/>
              <a:t>über neue Arbeitsinstrumente</a:t>
            </a:r>
          </a:p>
          <a:p>
            <a:pPr lvl="2"/>
            <a:r>
              <a:rPr lang="de-CH" dirty="0" smtClean="0"/>
              <a:t>von feel-ok.ch</a:t>
            </a:r>
            <a:br>
              <a:rPr lang="de-CH" dirty="0" smtClean="0"/>
            </a:br>
            <a:endParaRPr lang="de-CH" dirty="0" smtClean="0"/>
          </a:p>
          <a:p>
            <a:r>
              <a:rPr lang="de-CH" dirty="0" smtClean="0"/>
              <a:t>Eintragung</a:t>
            </a:r>
          </a:p>
          <a:p>
            <a:pPr lvl="2"/>
            <a:r>
              <a:rPr lang="de-CH" dirty="0" smtClean="0">
                <a:hlinkClick r:id="rId3"/>
              </a:rPr>
              <a:t>www.feel-ok.ch</a:t>
            </a:r>
            <a:r>
              <a:rPr lang="de-CH" dirty="0">
                <a:hlinkClick r:id="rId3"/>
              </a:rPr>
              <a:t>/+</a:t>
            </a:r>
            <a:r>
              <a:rPr lang="de-CH" dirty="0" smtClean="0">
                <a:hlinkClick r:id="rId3"/>
              </a:rPr>
              <a:t>rundbrief</a:t>
            </a:r>
            <a:r>
              <a:rPr lang="de-CH" dirty="0" smtClean="0"/>
              <a:t> </a:t>
            </a:r>
          </a:p>
          <a:p>
            <a:pPr lvl="2"/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20</a:t>
            </a:fld>
            <a:endParaRPr lang="de-CH"/>
          </a:p>
        </p:txBody>
      </p:sp>
      <p:sp>
        <p:nvSpPr>
          <p:cNvPr id="8" name="Textfeld 7"/>
          <p:cNvSpPr txBox="1"/>
          <p:nvPr/>
        </p:nvSpPr>
        <p:spPr>
          <a:xfrm>
            <a:off x="5115297" y="5863590"/>
            <a:ext cx="3336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Lehrpersonen lernen feel-ok.ch kennen (2006)</a:t>
            </a:r>
            <a:endParaRPr lang="de-CH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734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Team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dirty="0" smtClean="0"/>
              <a:t>www.feel-ok.ch, www.feel-ok.at, www.feelok.de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type="body" sz="quarter" idx="11"/>
          </p:nvPr>
        </p:nvSpPr>
        <p:spPr>
          <a:xfrm>
            <a:off x="900633" y="1773238"/>
            <a:ext cx="7343775" cy="4085753"/>
          </a:xfrm>
        </p:spPr>
        <p:txBody>
          <a:bodyPr/>
          <a:lstStyle/>
          <a:p>
            <a:pPr>
              <a:defRPr/>
            </a:pPr>
            <a:r>
              <a:rPr lang="de-CH" dirty="0"/>
              <a:t>Daniela </a:t>
            </a:r>
            <a:r>
              <a:rPr lang="de-CH" dirty="0" err="1"/>
              <a:t>Heimgartner</a:t>
            </a:r>
            <a:r>
              <a:rPr lang="de-CH" dirty="0"/>
              <a:t> Stellvertretung</a:t>
            </a:r>
            <a:br>
              <a:rPr lang="de-CH" dirty="0"/>
            </a:br>
            <a:r>
              <a:rPr lang="de-CH" dirty="0" smtClean="0">
                <a:hlinkClick r:id="rId3"/>
              </a:rPr>
              <a:t>heimgartner@radix.ch</a:t>
            </a:r>
            <a:r>
              <a:rPr lang="de-CH" dirty="0" smtClean="0"/>
              <a:t> </a:t>
            </a:r>
            <a:endParaRPr lang="de-CH" dirty="0"/>
          </a:p>
          <a:p>
            <a:pPr>
              <a:defRPr/>
            </a:pPr>
            <a:r>
              <a:rPr lang="de-CH" dirty="0" smtClean="0"/>
              <a:t>Franziska Ulrich</a:t>
            </a:r>
            <a:br>
              <a:rPr lang="de-CH" dirty="0" smtClean="0"/>
            </a:br>
            <a:r>
              <a:rPr lang="de-CH" dirty="0" smtClean="0"/>
              <a:t>Kommunikation/Fundraising</a:t>
            </a:r>
            <a:r>
              <a:rPr lang="de-CH" dirty="0"/>
              <a:t/>
            </a:r>
            <a:br>
              <a:rPr lang="de-CH" dirty="0"/>
            </a:br>
            <a:r>
              <a:rPr lang="de-CH" dirty="0" smtClean="0">
                <a:hlinkClick r:id="rId4"/>
              </a:rPr>
              <a:t>ulrich@radix.ch</a:t>
            </a:r>
            <a:r>
              <a:rPr lang="de-CH" dirty="0" smtClean="0"/>
              <a:t> </a:t>
            </a:r>
            <a:endParaRPr lang="de-CH" dirty="0"/>
          </a:p>
          <a:p>
            <a:pPr>
              <a:defRPr/>
            </a:pPr>
            <a:r>
              <a:rPr lang="de-CH" dirty="0"/>
              <a:t>Oliver Padlina</a:t>
            </a:r>
            <a:br>
              <a:rPr lang="de-CH" dirty="0"/>
            </a:br>
            <a:r>
              <a:rPr lang="de-CH" dirty="0"/>
              <a:t>Leitung feel-ok.ch seit 1999</a:t>
            </a:r>
            <a:br>
              <a:rPr lang="de-CH" dirty="0"/>
            </a:br>
            <a:r>
              <a:rPr lang="de-CH" dirty="0" smtClean="0">
                <a:hlinkClick r:id="rId5"/>
              </a:rPr>
              <a:t>padlina@radix.ch</a:t>
            </a:r>
            <a:r>
              <a:rPr lang="de-CH" dirty="0" smtClean="0"/>
              <a:t> </a:t>
            </a:r>
            <a:r>
              <a:rPr lang="de-CH" dirty="0"/>
              <a:t/>
            </a:r>
            <a:br>
              <a:rPr lang="de-CH" dirty="0"/>
            </a:b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CH" dirty="0" smtClean="0">
                <a:hlinkClick r:id="rId6"/>
              </a:rPr>
              <a:t>www.feel-ok.ch/infos-team</a:t>
            </a:r>
            <a:r>
              <a:rPr lang="de-CH" dirty="0" smtClean="0"/>
              <a:t>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21</a:t>
            </a:fld>
            <a:endParaRPr lang="de-CH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22" y="1412776"/>
            <a:ext cx="922338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A:\feelok\inhalte\Photomaterial\team\fu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80" y="2852936"/>
            <a:ext cx="921600" cy="13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liver Padlin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80" y="4293096"/>
            <a:ext cx="921600" cy="115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491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22</a:t>
            </a:fld>
            <a:endParaRPr lang="de-CH"/>
          </a:p>
        </p:txBody>
      </p:sp>
      <p:sp>
        <p:nvSpPr>
          <p:cNvPr id="6" name="Rechteck 5"/>
          <p:cNvSpPr/>
          <p:nvPr/>
        </p:nvSpPr>
        <p:spPr bwMode="auto">
          <a:xfrm>
            <a:off x="755378" y="114573"/>
            <a:ext cx="7488832" cy="58737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858054" y="1883053"/>
            <a:ext cx="1617507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Line 142"/>
          <p:cNvSpPr>
            <a:spLocks noChangeShapeType="1"/>
          </p:cNvSpPr>
          <p:nvPr/>
        </p:nvSpPr>
        <p:spPr bwMode="auto">
          <a:xfrm>
            <a:off x="6168257" y="3349898"/>
            <a:ext cx="468312" cy="0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9" name="Line 132"/>
          <p:cNvSpPr>
            <a:spLocks noChangeShapeType="1"/>
          </p:cNvSpPr>
          <p:nvPr/>
        </p:nvSpPr>
        <p:spPr bwMode="auto">
          <a:xfrm>
            <a:off x="3679057" y="1875110"/>
            <a:ext cx="1619250" cy="7938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10" name="Line 95"/>
          <p:cNvSpPr>
            <a:spLocks noChangeShapeType="1"/>
          </p:cNvSpPr>
          <p:nvPr/>
        </p:nvSpPr>
        <p:spPr bwMode="auto">
          <a:xfrm flipV="1">
            <a:off x="2499544" y="2941910"/>
            <a:ext cx="4137025" cy="6350"/>
          </a:xfrm>
          <a:prstGeom prst="line">
            <a:avLst/>
          </a:prstGeom>
          <a:noFill/>
          <a:ln w="19050">
            <a:solidFill>
              <a:srgbClr val="69696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11" name="Line 96"/>
          <p:cNvSpPr>
            <a:spLocks noChangeShapeType="1"/>
          </p:cNvSpPr>
          <p:nvPr/>
        </p:nvSpPr>
        <p:spPr bwMode="auto">
          <a:xfrm>
            <a:off x="4498207" y="795610"/>
            <a:ext cx="4762" cy="2152650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12" name="AutoShape 53"/>
          <p:cNvSpPr>
            <a:spLocks noChangeArrowheads="1"/>
          </p:cNvSpPr>
          <p:nvPr/>
        </p:nvSpPr>
        <p:spPr bwMode="auto">
          <a:xfrm>
            <a:off x="467544" y="4403998"/>
            <a:ext cx="914400" cy="609600"/>
          </a:xfrm>
          <a:prstGeom prst="flowChart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Rectangle 56"/>
          <p:cNvSpPr>
            <a:spLocks noChangeArrowheads="1"/>
          </p:cNvSpPr>
          <p:nvPr/>
        </p:nvSpPr>
        <p:spPr bwMode="auto">
          <a:xfrm>
            <a:off x="3058344" y="114573"/>
            <a:ext cx="2887663" cy="719137"/>
          </a:xfrm>
          <a:prstGeom prst="rect">
            <a:avLst/>
          </a:prstGeom>
          <a:solidFill>
            <a:srgbClr val="A5A5A5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tIns="90000"/>
          <a:lstStyle/>
          <a:p>
            <a:pPr algn="ctr"/>
            <a:r>
              <a:rPr lang="de-CH" sz="1800" b="1">
                <a:solidFill>
                  <a:schemeClr val="bg1"/>
                </a:solidFill>
              </a:rPr>
              <a:t>Stiftungsrat</a:t>
            </a:r>
          </a:p>
        </p:txBody>
      </p:sp>
      <p:sp>
        <p:nvSpPr>
          <p:cNvPr id="14" name="Text Box 114"/>
          <p:cNvSpPr txBox="1">
            <a:spLocks noChangeArrowheads="1"/>
          </p:cNvSpPr>
          <p:nvPr/>
        </p:nvSpPr>
        <p:spPr bwMode="auto">
          <a:xfrm>
            <a:off x="3058344" y="571773"/>
            <a:ext cx="2887663" cy="2603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Ignazio Cassis</a:t>
            </a:r>
          </a:p>
        </p:txBody>
      </p:sp>
      <p:sp>
        <p:nvSpPr>
          <p:cNvPr id="15" name="Line 102"/>
          <p:cNvSpPr>
            <a:spLocks noChangeShapeType="1"/>
          </p:cNvSpPr>
          <p:nvPr/>
        </p:nvSpPr>
        <p:spPr bwMode="auto">
          <a:xfrm>
            <a:off x="2031232" y="3353073"/>
            <a:ext cx="936625" cy="0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16" name="Line 98"/>
          <p:cNvSpPr>
            <a:spLocks noChangeShapeType="1"/>
          </p:cNvSpPr>
          <p:nvPr/>
        </p:nvSpPr>
        <p:spPr bwMode="auto">
          <a:xfrm flipH="1" flipV="1">
            <a:off x="2510657" y="2948260"/>
            <a:ext cx="1587" cy="1155700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17" name="Rectangle 76"/>
          <p:cNvSpPr>
            <a:spLocks noChangeArrowheads="1"/>
          </p:cNvSpPr>
          <p:nvPr/>
        </p:nvSpPr>
        <p:spPr bwMode="auto">
          <a:xfrm>
            <a:off x="872357" y="3145110"/>
            <a:ext cx="1295400" cy="647700"/>
          </a:xfrm>
          <a:prstGeom prst="rect">
            <a:avLst/>
          </a:prstGeom>
          <a:solidFill>
            <a:srgbClr val="993366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Gesunde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Schulen</a:t>
            </a:r>
          </a:p>
        </p:txBody>
      </p:sp>
      <p:sp>
        <p:nvSpPr>
          <p:cNvPr id="18" name="Rectangle 90"/>
          <p:cNvSpPr>
            <a:spLocks noChangeArrowheads="1"/>
          </p:cNvSpPr>
          <p:nvPr/>
        </p:nvSpPr>
        <p:spPr bwMode="auto">
          <a:xfrm>
            <a:off x="2880544" y="3145110"/>
            <a:ext cx="1295400" cy="647700"/>
          </a:xfrm>
          <a:prstGeom prst="rect">
            <a:avLst/>
          </a:prstGeom>
          <a:solidFill>
            <a:srgbClr val="993366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Gesunde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Gemeinden</a:t>
            </a:r>
          </a:p>
        </p:txBody>
      </p:sp>
      <p:sp>
        <p:nvSpPr>
          <p:cNvPr id="19" name="Text Box 119"/>
          <p:cNvSpPr txBox="1">
            <a:spLocks noChangeArrowheads="1"/>
          </p:cNvSpPr>
          <p:nvPr/>
        </p:nvSpPr>
        <p:spPr bwMode="auto">
          <a:xfrm>
            <a:off x="870769" y="3589610"/>
            <a:ext cx="1295400" cy="217488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Cornelia Conrad</a:t>
            </a:r>
          </a:p>
        </p:txBody>
      </p:sp>
      <p:sp>
        <p:nvSpPr>
          <p:cNvPr id="20" name="Text Box 120"/>
          <p:cNvSpPr txBox="1">
            <a:spLocks noChangeArrowheads="1"/>
          </p:cNvSpPr>
          <p:nvPr/>
        </p:nvSpPr>
        <p:spPr bwMode="auto">
          <a:xfrm>
            <a:off x="2880544" y="3576910"/>
            <a:ext cx="1295400" cy="2159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Christian Jordi</a:t>
            </a:r>
          </a:p>
        </p:txBody>
      </p:sp>
      <p:sp>
        <p:nvSpPr>
          <p:cNvPr id="21" name="Line 93"/>
          <p:cNvSpPr>
            <a:spLocks noChangeShapeType="1"/>
          </p:cNvSpPr>
          <p:nvPr/>
        </p:nvSpPr>
        <p:spPr bwMode="auto">
          <a:xfrm>
            <a:off x="851719" y="4107135"/>
            <a:ext cx="3257550" cy="0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22" name="Line 109"/>
          <p:cNvSpPr>
            <a:spLocks noChangeShapeType="1"/>
          </p:cNvSpPr>
          <p:nvPr/>
        </p:nvSpPr>
        <p:spPr bwMode="auto">
          <a:xfrm flipV="1">
            <a:off x="4101332" y="4107135"/>
            <a:ext cx="0" cy="144463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23" name="Line 110"/>
          <p:cNvSpPr>
            <a:spLocks noChangeShapeType="1"/>
          </p:cNvSpPr>
          <p:nvPr/>
        </p:nvSpPr>
        <p:spPr bwMode="auto">
          <a:xfrm flipV="1">
            <a:off x="3021832" y="4107135"/>
            <a:ext cx="0" cy="144463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24" name="Line 111"/>
          <p:cNvSpPr>
            <a:spLocks noChangeShapeType="1"/>
          </p:cNvSpPr>
          <p:nvPr/>
        </p:nvSpPr>
        <p:spPr bwMode="auto">
          <a:xfrm flipV="1">
            <a:off x="1940744" y="4107135"/>
            <a:ext cx="0" cy="144463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25" name="Line 112"/>
          <p:cNvSpPr>
            <a:spLocks noChangeShapeType="1"/>
          </p:cNvSpPr>
          <p:nvPr/>
        </p:nvSpPr>
        <p:spPr bwMode="auto">
          <a:xfrm flipV="1">
            <a:off x="861244" y="4107135"/>
            <a:ext cx="0" cy="144463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26" name="Rectangle 77"/>
          <p:cNvSpPr>
            <a:spLocks noChangeArrowheads="1"/>
          </p:cNvSpPr>
          <p:nvPr/>
        </p:nvSpPr>
        <p:spPr bwMode="auto">
          <a:xfrm>
            <a:off x="500882" y="4251598"/>
            <a:ext cx="720725" cy="1027112"/>
          </a:xfrm>
          <a:prstGeom prst="rect">
            <a:avLst/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RADIX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Suisse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romande</a:t>
            </a:r>
          </a:p>
        </p:txBody>
      </p:sp>
      <p:sp>
        <p:nvSpPr>
          <p:cNvPr id="27" name="Rectangle 78"/>
          <p:cNvSpPr>
            <a:spLocks noChangeArrowheads="1"/>
          </p:cNvSpPr>
          <p:nvPr/>
        </p:nvSpPr>
        <p:spPr bwMode="auto">
          <a:xfrm>
            <a:off x="1580382" y="4251598"/>
            <a:ext cx="720725" cy="1027112"/>
          </a:xfrm>
          <a:prstGeom prst="rect">
            <a:avLst/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RADIX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Nordwest-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schweiz</a:t>
            </a:r>
          </a:p>
        </p:txBody>
      </p:sp>
      <p:sp>
        <p:nvSpPr>
          <p:cNvPr id="28" name="Rectangle 80"/>
          <p:cNvSpPr>
            <a:spLocks noChangeArrowheads="1"/>
          </p:cNvSpPr>
          <p:nvPr/>
        </p:nvSpPr>
        <p:spPr bwMode="auto">
          <a:xfrm>
            <a:off x="2661469" y="4251598"/>
            <a:ext cx="720725" cy="1027112"/>
          </a:xfrm>
          <a:prstGeom prst="rect">
            <a:avLst/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RADIX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Zentral-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schweiz</a:t>
            </a:r>
          </a:p>
          <a:p>
            <a:pPr algn="ctr"/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29" name="Rectangle 81"/>
          <p:cNvSpPr>
            <a:spLocks noChangeArrowheads="1"/>
          </p:cNvSpPr>
          <p:nvPr/>
        </p:nvSpPr>
        <p:spPr bwMode="auto">
          <a:xfrm>
            <a:off x="3740969" y="4251598"/>
            <a:ext cx="715963" cy="1027112"/>
          </a:xfrm>
          <a:prstGeom prst="rect">
            <a:avLst/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RADIX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Ost-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schweiz</a:t>
            </a:r>
          </a:p>
          <a:p>
            <a:pPr algn="ctr"/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30" name="Text Box 121"/>
          <p:cNvSpPr txBox="1">
            <a:spLocks noChangeArrowheads="1"/>
          </p:cNvSpPr>
          <p:nvPr/>
        </p:nvSpPr>
        <p:spPr bwMode="auto">
          <a:xfrm>
            <a:off x="1580382" y="5029473"/>
            <a:ext cx="723900" cy="2603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Corinne</a:t>
            </a:r>
            <a:br>
              <a:rPr lang="de-CH" sz="700"/>
            </a:br>
            <a:r>
              <a:rPr lang="de-CH" sz="700"/>
              <a:t>Caspar</a:t>
            </a:r>
          </a:p>
        </p:txBody>
      </p:sp>
      <p:sp>
        <p:nvSpPr>
          <p:cNvPr id="31" name="Text Box 122"/>
          <p:cNvSpPr txBox="1">
            <a:spLocks noChangeArrowheads="1"/>
          </p:cNvSpPr>
          <p:nvPr/>
        </p:nvSpPr>
        <p:spPr bwMode="auto">
          <a:xfrm>
            <a:off x="2661469" y="5027885"/>
            <a:ext cx="723900" cy="2603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Cornelia Conrad</a:t>
            </a:r>
          </a:p>
        </p:txBody>
      </p:sp>
      <p:sp>
        <p:nvSpPr>
          <p:cNvPr id="32" name="Text Box 123"/>
          <p:cNvSpPr txBox="1">
            <a:spLocks noChangeArrowheads="1"/>
          </p:cNvSpPr>
          <p:nvPr/>
        </p:nvSpPr>
        <p:spPr bwMode="auto">
          <a:xfrm>
            <a:off x="3739382" y="5029473"/>
            <a:ext cx="719137" cy="2603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Christian</a:t>
            </a:r>
            <a:br>
              <a:rPr lang="de-CH" sz="700"/>
            </a:br>
            <a:r>
              <a:rPr lang="de-CH" sz="700"/>
              <a:t>Jordi</a:t>
            </a:r>
          </a:p>
        </p:txBody>
      </p:sp>
      <p:sp>
        <p:nvSpPr>
          <p:cNvPr id="33" name="Text Box 124"/>
          <p:cNvSpPr txBox="1">
            <a:spLocks noChangeArrowheads="1"/>
          </p:cNvSpPr>
          <p:nvPr/>
        </p:nvSpPr>
        <p:spPr bwMode="auto">
          <a:xfrm>
            <a:off x="499294" y="5021535"/>
            <a:ext cx="723900" cy="2603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Gaël</a:t>
            </a:r>
            <a:br>
              <a:rPr lang="de-CH" sz="700"/>
            </a:br>
            <a:r>
              <a:rPr lang="de-CH" sz="700"/>
              <a:t>Pannatier</a:t>
            </a:r>
          </a:p>
        </p:txBody>
      </p:sp>
      <p:sp>
        <p:nvSpPr>
          <p:cNvPr id="34" name="Text Box 135"/>
          <p:cNvSpPr txBox="1">
            <a:spLocks noChangeArrowheads="1"/>
          </p:cNvSpPr>
          <p:nvPr/>
        </p:nvSpPr>
        <p:spPr bwMode="auto">
          <a:xfrm>
            <a:off x="511994" y="6062935"/>
            <a:ext cx="1517650" cy="260350"/>
          </a:xfrm>
          <a:prstGeom prst="rect">
            <a:avLst/>
          </a:prstGeom>
          <a:solidFill>
            <a:srgbClr val="7979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CH" sz="800">
                <a:solidFill>
                  <a:schemeClr val="bg1"/>
                </a:solidFill>
                <a:sym typeface="Wingdings" pitchFamily="2" charset="2"/>
              </a:rPr>
              <a:t>Geschäftsleitung</a:t>
            </a:r>
          </a:p>
        </p:txBody>
      </p:sp>
      <p:sp>
        <p:nvSpPr>
          <p:cNvPr id="35" name="Line 137"/>
          <p:cNvSpPr>
            <a:spLocks noChangeShapeType="1"/>
          </p:cNvSpPr>
          <p:nvPr/>
        </p:nvSpPr>
        <p:spPr bwMode="auto">
          <a:xfrm flipV="1">
            <a:off x="6634982" y="4113485"/>
            <a:ext cx="0" cy="144463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36" name="Line 133"/>
          <p:cNvSpPr>
            <a:spLocks noChangeShapeType="1"/>
          </p:cNvSpPr>
          <p:nvPr/>
        </p:nvSpPr>
        <p:spPr bwMode="auto">
          <a:xfrm flipV="1">
            <a:off x="6634982" y="2932385"/>
            <a:ext cx="6350" cy="1171575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37" name="Line 94"/>
          <p:cNvSpPr>
            <a:spLocks noChangeShapeType="1"/>
          </p:cNvSpPr>
          <p:nvPr/>
        </p:nvSpPr>
        <p:spPr bwMode="auto">
          <a:xfrm>
            <a:off x="4917307" y="4107135"/>
            <a:ext cx="3462337" cy="0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38" name="Line 104"/>
          <p:cNvSpPr>
            <a:spLocks noChangeShapeType="1"/>
          </p:cNvSpPr>
          <p:nvPr/>
        </p:nvSpPr>
        <p:spPr bwMode="auto">
          <a:xfrm flipV="1">
            <a:off x="4925244" y="4107135"/>
            <a:ext cx="0" cy="144463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39" name="Line 105"/>
          <p:cNvSpPr>
            <a:spLocks noChangeShapeType="1"/>
          </p:cNvSpPr>
          <p:nvPr/>
        </p:nvSpPr>
        <p:spPr bwMode="auto">
          <a:xfrm flipV="1">
            <a:off x="8373294" y="4107135"/>
            <a:ext cx="0" cy="144463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40" name="Line 106"/>
          <p:cNvSpPr>
            <a:spLocks noChangeShapeType="1"/>
          </p:cNvSpPr>
          <p:nvPr/>
        </p:nvSpPr>
        <p:spPr bwMode="auto">
          <a:xfrm flipV="1">
            <a:off x="7493819" y="4107135"/>
            <a:ext cx="0" cy="144463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41" name="Line 108"/>
          <p:cNvSpPr>
            <a:spLocks noChangeShapeType="1"/>
          </p:cNvSpPr>
          <p:nvPr/>
        </p:nvSpPr>
        <p:spPr bwMode="auto">
          <a:xfrm flipV="1">
            <a:off x="5790432" y="4107135"/>
            <a:ext cx="0" cy="144463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42" name="Rectangle 85"/>
          <p:cNvSpPr>
            <a:spLocks noChangeArrowheads="1"/>
          </p:cNvSpPr>
          <p:nvPr/>
        </p:nvSpPr>
        <p:spPr bwMode="auto">
          <a:xfrm>
            <a:off x="5428482" y="4257948"/>
            <a:ext cx="719137" cy="1027112"/>
          </a:xfrm>
          <a:prstGeom prst="rect">
            <a:avLst/>
          </a:prstGeom>
          <a:solidFill>
            <a:srgbClr val="3C8A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infoDoc</a:t>
            </a:r>
          </a:p>
        </p:txBody>
      </p:sp>
      <p:sp>
        <p:nvSpPr>
          <p:cNvPr id="43" name="Rectangle 86"/>
          <p:cNvSpPr>
            <a:spLocks noChangeArrowheads="1"/>
          </p:cNvSpPr>
          <p:nvPr/>
        </p:nvSpPr>
        <p:spPr bwMode="auto">
          <a:xfrm>
            <a:off x="7130282" y="4253185"/>
            <a:ext cx="720725" cy="1027113"/>
          </a:xfrm>
          <a:prstGeom prst="rect">
            <a:avLst/>
          </a:prstGeom>
          <a:solidFill>
            <a:srgbClr val="3C8A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Zentrum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für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Spielsucht</a:t>
            </a:r>
          </a:p>
        </p:txBody>
      </p:sp>
      <p:sp>
        <p:nvSpPr>
          <p:cNvPr id="44" name="Rectangle 87"/>
          <p:cNvSpPr>
            <a:spLocks noChangeArrowheads="1"/>
          </p:cNvSpPr>
          <p:nvPr/>
        </p:nvSpPr>
        <p:spPr bwMode="auto">
          <a:xfrm>
            <a:off x="4564882" y="4269060"/>
            <a:ext cx="720725" cy="1027113"/>
          </a:xfrm>
          <a:prstGeom prst="rect">
            <a:avLst/>
          </a:prstGeom>
          <a:solidFill>
            <a:srgbClr val="3C8A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feel-ok.ch</a:t>
            </a:r>
          </a:p>
        </p:txBody>
      </p:sp>
      <p:sp>
        <p:nvSpPr>
          <p:cNvPr id="45" name="Rectangle 88"/>
          <p:cNvSpPr>
            <a:spLocks noChangeArrowheads="1"/>
          </p:cNvSpPr>
          <p:nvPr/>
        </p:nvSpPr>
        <p:spPr bwMode="auto">
          <a:xfrm>
            <a:off x="8014519" y="4253185"/>
            <a:ext cx="720725" cy="1027113"/>
          </a:xfrm>
          <a:prstGeom prst="rect">
            <a:avLst/>
          </a:prstGeom>
          <a:solidFill>
            <a:srgbClr val="3C8A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Zurich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vita-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parcours</a:t>
            </a:r>
          </a:p>
        </p:txBody>
      </p:sp>
      <p:sp>
        <p:nvSpPr>
          <p:cNvPr id="46" name="Rectangle 89"/>
          <p:cNvSpPr>
            <a:spLocks noChangeArrowheads="1"/>
          </p:cNvSpPr>
          <p:nvPr/>
        </p:nvSpPr>
        <p:spPr bwMode="auto">
          <a:xfrm>
            <a:off x="6273032" y="4251598"/>
            <a:ext cx="715962" cy="1027112"/>
          </a:xfrm>
          <a:prstGeom prst="rect">
            <a:avLst/>
          </a:prstGeom>
          <a:solidFill>
            <a:srgbClr val="3C8A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Infodrog</a:t>
            </a:r>
          </a:p>
        </p:txBody>
      </p:sp>
      <p:sp>
        <p:nvSpPr>
          <p:cNvPr id="47" name="Text Box 125"/>
          <p:cNvSpPr txBox="1">
            <a:spLocks noChangeArrowheads="1"/>
          </p:cNvSpPr>
          <p:nvPr/>
        </p:nvSpPr>
        <p:spPr bwMode="auto">
          <a:xfrm>
            <a:off x="5426894" y="5035823"/>
            <a:ext cx="722313" cy="2603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Diego</a:t>
            </a:r>
            <a:br>
              <a:rPr lang="de-CH" sz="700"/>
            </a:br>
            <a:r>
              <a:rPr lang="de-CH" sz="700"/>
              <a:t>Morosoli</a:t>
            </a:r>
          </a:p>
        </p:txBody>
      </p:sp>
      <p:sp>
        <p:nvSpPr>
          <p:cNvPr id="48" name="Text Box 126"/>
          <p:cNvSpPr txBox="1">
            <a:spLocks noChangeArrowheads="1"/>
          </p:cNvSpPr>
          <p:nvPr/>
        </p:nvSpPr>
        <p:spPr bwMode="auto">
          <a:xfrm>
            <a:off x="6269857" y="5026298"/>
            <a:ext cx="722312" cy="2603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Franziska</a:t>
            </a:r>
            <a:br>
              <a:rPr lang="de-CH" sz="700"/>
            </a:br>
            <a:r>
              <a:rPr lang="de-CH" sz="700"/>
              <a:t>Eckmann</a:t>
            </a:r>
          </a:p>
        </p:txBody>
      </p:sp>
      <p:sp>
        <p:nvSpPr>
          <p:cNvPr id="49" name="Text Box 127"/>
          <p:cNvSpPr txBox="1">
            <a:spLocks noChangeArrowheads="1"/>
          </p:cNvSpPr>
          <p:nvPr/>
        </p:nvSpPr>
        <p:spPr bwMode="auto">
          <a:xfrm>
            <a:off x="7130282" y="5026298"/>
            <a:ext cx="722312" cy="2603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Franz Eidenbenz</a:t>
            </a:r>
          </a:p>
        </p:txBody>
      </p:sp>
      <p:sp>
        <p:nvSpPr>
          <p:cNvPr id="50" name="Text Box 129"/>
          <p:cNvSpPr txBox="1">
            <a:spLocks noChangeArrowheads="1"/>
          </p:cNvSpPr>
          <p:nvPr/>
        </p:nvSpPr>
        <p:spPr bwMode="auto">
          <a:xfrm>
            <a:off x="8012932" y="5029473"/>
            <a:ext cx="722312" cy="2603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Josef</a:t>
            </a:r>
            <a:br>
              <a:rPr lang="de-CH" sz="700"/>
            </a:br>
            <a:r>
              <a:rPr lang="de-CH" sz="700"/>
              <a:t>Bächler</a:t>
            </a:r>
          </a:p>
        </p:txBody>
      </p:sp>
      <p:sp>
        <p:nvSpPr>
          <p:cNvPr id="51" name="Rectangle 140"/>
          <p:cNvSpPr>
            <a:spLocks noChangeArrowheads="1"/>
          </p:cNvSpPr>
          <p:nvPr/>
        </p:nvSpPr>
        <p:spPr bwMode="auto">
          <a:xfrm>
            <a:off x="5022082" y="3145110"/>
            <a:ext cx="1296987" cy="647700"/>
          </a:xfrm>
          <a:prstGeom prst="rect">
            <a:avLst/>
          </a:prstGeom>
          <a:solidFill>
            <a:srgbClr val="3C8A9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Kooperation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>
                <a:solidFill>
                  <a:schemeClr val="bg1"/>
                </a:solidFill>
              </a:rPr>
              <a:t>Sucht</a:t>
            </a:r>
          </a:p>
        </p:txBody>
      </p:sp>
      <p:sp>
        <p:nvSpPr>
          <p:cNvPr id="52" name="Text Box 141"/>
          <p:cNvSpPr txBox="1">
            <a:spLocks noChangeArrowheads="1"/>
          </p:cNvSpPr>
          <p:nvPr/>
        </p:nvSpPr>
        <p:spPr bwMode="auto">
          <a:xfrm>
            <a:off x="5026844" y="3573735"/>
            <a:ext cx="1287463" cy="2159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Rainer Frei</a:t>
            </a:r>
          </a:p>
        </p:txBody>
      </p:sp>
      <p:sp>
        <p:nvSpPr>
          <p:cNvPr id="53" name="Line 133"/>
          <p:cNvSpPr>
            <a:spLocks noChangeShapeType="1"/>
          </p:cNvSpPr>
          <p:nvPr/>
        </p:nvSpPr>
        <p:spPr bwMode="auto">
          <a:xfrm flipV="1">
            <a:off x="3686994" y="1883048"/>
            <a:ext cx="1588" cy="301625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pic>
        <p:nvPicPr>
          <p:cNvPr id="5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857" y="5486673"/>
            <a:ext cx="136048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Line 133"/>
          <p:cNvSpPr>
            <a:spLocks noChangeShapeType="1"/>
          </p:cNvSpPr>
          <p:nvPr/>
        </p:nvSpPr>
        <p:spPr bwMode="auto">
          <a:xfrm flipV="1">
            <a:off x="5293544" y="1883048"/>
            <a:ext cx="1588" cy="301625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de-CH"/>
          </a:p>
        </p:txBody>
      </p:sp>
      <p:sp>
        <p:nvSpPr>
          <p:cNvPr id="56" name="Text Box 135"/>
          <p:cNvSpPr txBox="1">
            <a:spLocks noChangeArrowheads="1"/>
          </p:cNvSpPr>
          <p:nvPr/>
        </p:nvSpPr>
        <p:spPr bwMode="auto">
          <a:xfrm>
            <a:off x="2175694" y="6069285"/>
            <a:ext cx="1517650" cy="260350"/>
          </a:xfrm>
          <a:prstGeom prst="rect">
            <a:avLst/>
          </a:prstGeom>
          <a:solidFill>
            <a:srgbClr val="99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CH" sz="800">
                <a:solidFill>
                  <a:schemeClr val="bg1"/>
                </a:solidFill>
                <a:sym typeface="Wingdings" pitchFamily="2" charset="2"/>
              </a:rPr>
              <a:t>Abteilung Setting &amp; Support</a:t>
            </a:r>
          </a:p>
        </p:txBody>
      </p:sp>
      <p:sp>
        <p:nvSpPr>
          <p:cNvPr id="57" name="Text Box 135"/>
          <p:cNvSpPr txBox="1">
            <a:spLocks noChangeArrowheads="1"/>
          </p:cNvSpPr>
          <p:nvPr/>
        </p:nvSpPr>
        <p:spPr bwMode="auto">
          <a:xfrm>
            <a:off x="3852094" y="6056585"/>
            <a:ext cx="1517650" cy="260350"/>
          </a:xfrm>
          <a:prstGeom prst="rect">
            <a:avLst/>
          </a:prstGeom>
          <a:solidFill>
            <a:srgbClr val="3C8A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CH" sz="800">
                <a:solidFill>
                  <a:schemeClr val="bg1"/>
                </a:solidFill>
                <a:sym typeface="Wingdings" pitchFamily="2" charset="2"/>
              </a:rPr>
              <a:t>Abteilung Facheinheiten</a:t>
            </a:r>
          </a:p>
        </p:txBody>
      </p:sp>
      <p:sp>
        <p:nvSpPr>
          <p:cNvPr id="58" name="Text Box 125"/>
          <p:cNvSpPr txBox="1">
            <a:spLocks noChangeArrowheads="1"/>
          </p:cNvSpPr>
          <p:nvPr/>
        </p:nvSpPr>
        <p:spPr bwMode="auto">
          <a:xfrm>
            <a:off x="4563294" y="5042173"/>
            <a:ext cx="722313" cy="2603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 dirty="0"/>
              <a:t>Oliver</a:t>
            </a:r>
            <a:br>
              <a:rPr lang="de-CH" sz="700" dirty="0"/>
            </a:br>
            <a:r>
              <a:rPr lang="de-CH" sz="700" dirty="0"/>
              <a:t>Padlina</a:t>
            </a:r>
          </a:p>
        </p:txBody>
      </p:sp>
      <p:sp>
        <p:nvSpPr>
          <p:cNvPr id="59" name="Rectangle 57"/>
          <p:cNvSpPr>
            <a:spLocks noChangeArrowheads="1"/>
          </p:cNvSpPr>
          <p:nvPr/>
        </p:nvSpPr>
        <p:spPr bwMode="auto">
          <a:xfrm>
            <a:off x="3847332" y="1054373"/>
            <a:ext cx="1296987" cy="647700"/>
          </a:xfrm>
          <a:prstGeom prst="rect">
            <a:avLst/>
          </a:prstGeom>
          <a:solidFill>
            <a:srgbClr val="7979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90000"/>
          <a:lstStyle/>
          <a:p>
            <a:pPr algn="ctr"/>
            <a:r>
              <a:rPr lang="de-CH" sz="1000">
                <a:solidFill>
                  <a:srgbClr val="F8F8F8"/>
                </a:solidFill>
              </a:rPr>
              <a:t>Geschäftsführung</a:t>
            </a:r>
          </a:p>
        </p:txBody>
      </p:sp>
      <p:sp>
        <p:nvSpPr>
          <p:cNvPr id="60" name="Rectangle 92"/>
          <p:cNvSpPr>
            <a:spLocks noChangeArrowheads="1"/>
          </p:cNvSpPr>
          <p:nvPr/>
        </p:nvSpPr>
        <p:spPr bwMode="auto">
          <a:xfrm>
            <a:off x="3045644" y="2067198"/>
            <a:ext cx="1295400" cy="647700"/>
          </a:xfrm>
          <a:prstGeom prst="rect">
            <a:avLst/>
          </a:prstGeom>
          <a:solidFill>
            <a:srgbClr val="7979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90000"/>
          <a:lstStyle/>
          <a:p>
            <a:pPr algn="ctr"/>
            <a:r>
              <a:rPr lang="de-CH" sz="1000" dirty="0">
                <a:solidFill>
                  <a:schemeClr val="bg1"/>
                </a:solidFill>
              </a:rPr>
              <a:t>Stv. </a:t>
            </a:r>
            <a:br>
              <a:rPr lang="de-CH" sz="1000" dirty="0">
                <a:solidFill>
                  <a:schemeClr val="bg1"/>
                </a:solidFill>
              </a:rPr>
            </a:br>
            <a:r>
              <a:rPr lang="de-CH" sz="1000" dirty="0">
                <a:solidFill>
                  <a:schemeClr val="bg1"/>
                </a:solidFill>
              </a:rPr>
              <a:t>Geschäftsführung</a:t>
            </a:r>
          </a:p>
        </p:txBody>
      </p:sp>
      <p:sp>
        <p:nvSpPr>
          <p:cNvPr id="61" name="Text Box 116"/>
          <p:cNvSpPr txBox="1">
            <a:spLocks noChangeArrowheads="1"/>
          </p:cNvSpPr>
          <p:nvPr/>
        </p:nvSpPr>
        <p:spPr bwMode="auto">
          <a:xfrm>
            <a:off x="3045644" y="2500585"/>
            <a:ext cx="1295400" cy="2159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Christian Jordi</a:t>
            </a:r>
            <a:endParaRPr lang="de-CH" sz="700" baseline="30000">
              <a:sym typeface="Wingdings" pitchFamily="2" charset="2"/>
            </a:endParaRPr>
          </a:p>
        </p:txBody>
      </p:sp>
      <p:sp>
        <p:nvSpPr>
          <p:cNvPr id="62" name="Rectangle 92"/>
          <p:cNvSpPr>
            <a:spLocks noChangeArrowheads="1"/>
          </p:cNvSpPr>
          <p:nvPr/>
        </p:nvSpPr>
        <p:spPr bwMode="auto">
          <a:xfrm>
            <a:off x="4650607" y="2070373"/>
            <a:ext cx="1295400" cy="647700"/>
          </a:xfrm>
          <a:prstGeom prst="rect">
            <a:avLst/>
          </a:prstGeom>
          <a:solidFill>
            <a:srgbClr val="7979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90000"/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Leitung Ressourcen</a:t>
            </a:r>
          </a:p>
        </p:txBody>
      </p:sp>
      <p:sp>
        <p:nvSpPr>
          <p:cNvPr id="63" name="Text Box 116"/>
          <p:cNvSpPr txBox="1">
            <a:spLocks noChangeArrowheads="1"/>
          </p:cNvSpPr>
          <p:nvPr/>
        </p:nvSpPr>
        <p:spPr bwMode="auto">
          <a:xfrm>
            <a:off x="4649019" y="2502173"/>
            <a:ext cx="1300163" cy="2159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Daniel Mettler</a:t>
            </a:r>
            <a:endParaRPr lang="de-CH" sz="700" baseline="30000">
              <a:sym typeface="Wingdings" pitchFamily="2" charset="2"/>
            </a:endParaRPr>
          </a:p>
        </p:txBody>
      </p:sp>
      <p:sp>
        <p:nvSpPr>
          <p:cNvPr id="64" name="Text Box 115"/>
          <p:cNvSpPr txBox="1">
            <a:spLocks noChangeArrowheads="1"/>
          </p:cNvSpPr>
          <p:nvPr/>
        </p:nvSpPr>
        <p:spPr bwMode="auto">
          <a:xfrm>
            <a:off x="3847332" y="1489348"/>
            <a:ext cx="1296987" cy="2159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700"/>
              <a:t>Rainer Frei</a:t>
            </a:r>
            <a:endParaRPr lang="de-CH" sz="700" baseline="30000">
              <a:sym typeface="Wingdings" pitchFamily="2" charset="2"/>
            </a:endParaRPr>
          </a:p>
        </p:txBody>
      </p:sp>
      <p:cxnSp>
        <p:nvCxnSpPr>
          <p:cNvPr id="65" name="Gerade Verbindung 4"/>
          <p:cNvCxnSpPr>
            <a:cxnSpLocks noChangeShapeType="1"/>
          </p:cNvCxnSpPr>
          <p:nvPr/>
        </p:nvCxnSpPr>
        <p:spPr bwMode="auto">
          <a:xfrm>
            <a:off x="6390507" y="2492648"/>
            <a:ext cx="1293812" cy="0"/>
          </a:xfrm>
          <a:prstGeom prst="line">
            <a:avLst/>
          </a:prstGeom>
          <a:noFill/>
          <a:ln w="3175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Pfeil nach unten 65"/>
          <p:cNvSpPr/>
          <p:nvPr/>
        </p:nvSpPr>
        <p:spPr bwMode="auto">
          <a:xfrm rot="10800000">
            <a:off x="4637212" y="5353465"/>
            <a:ext cx="576064" cy="3840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sp>
        <p:nvSpPr>
          <p:cNvPr id="67" name="Pfeil nach unten 66"/>
          <p:cNvSpPr/>
          <p:nvPr/>
        </p:nvSpPr>
        <p:spPr bwMode="auto">
          <a:xfrm rot="16200000">
            <a:off x="340321" y="3161052"/>
            <a:ext cx="576064" cy="3840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sp>
        <p:nvSpPr>
          <p:cNvPr id="69" name="Pfeil nach unten 68"/>
          <p:cNvSpPr/>
          <p:nvPr/>
        </p:nvSpPr>
        <p:spPr bwMode="auto">
          <a:xfrm rot="5400000">
            <a:off x="6424251" y="3161054"/>
            <a:ext cx="576064" cy="3840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60333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RADIX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dirty="0"/>
              <a:t>Eine gemeinnützige Stiftung seit 1972</a:t>
            </a:r>
          </a:p>
          <a:p>
            <a:r>
              <a:rPr lang="de-CH" dirty="0"/>
              <a:t>Übernimmt Aufträge, die dazu beitragen, die Gesundheitskompetenz der Menschen zu </a:t>
            </a:r>
            <a:r>
              <a:rPr lang="de-CH" dirty="0" smtClean="0"/>
              <a:t>fördern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23</a:t>
            </a:fld>
            <a:endParaRPr lang="de-CH"/>
          </a:p>
        </p:txBody>
      </p:sp>
      <p:pic>
        <p:nvPicPr>
          <p:cNvPr id="7" name="Bildplatzhalt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6" r="22596"/>
          <a:stretch>
            <a:fillRect/>
          </a:stretch>
        </p:blipFill>
        <p:spPr>
          <a:xfrm>
            <a:off x="5219700" y="1791172"/>
            <a:ext cx="2986088" cy="4085753"/>
          </a:xfrm>
        </p:spPr>
      </p:pic>
      <p:sp>
        <p:nvSpPr>
          <p:cNvPr id="8" name="Textfeld 7"/>
          <p:cNvSpPr txBox="1"/>
          <p:nvPr/>
        </p:nvSpPr>
        <p:spPr>
          <a:xfrm>
            <a:off x="5115297" y="5863590"/>
            <a:ext cx="3014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Strategische Retraite RADIX August 2011</a:t>
            </a:r>
            <a:endParaRPr lang="de-CH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7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" y="-7601"/>
            <a:ext cx="7078412" cy="5388437"/>
          </a:xfrm>
        </p:spPr>
      </p:pic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smtClean="0"/>
              <a:t>Herzlichen Dank für Ihre Aufmerksamkeit </a:t>
            </a:r>
            <a:endParaRPr lang="de-CH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 smtClean="0"/>
              <a:t>Evaluation «feel-ok.ch» (damals «ok-Projekt»)  – Version Alpha – Berufsschule Zürich</a:t>
            </a:r>
            <a:br>
              <a:rPr lang="de-CH" dirty="0" smtClean="0"/>
            </a:br>
            <a:r>
              <a:rPr lang="de-CH" dirty="0" smtClean="0"/>
              <a:t>Jahr 2000</a:t>
            </a:r>
            <a:endParaRPr lang="de-CH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-36512" y="4175368"/>
            <a:ext cx="9180512" cy="1205468"/>
            <a:chOff x="-36512" y="4175368"/>
            <a:chExt cx="9180512" cy="1205468"/>
          </a:xfrm>
        </p:grpSpPr>
        <p:sp>
          <p:nvSpPr>
            <p:cNvPr id="4" name="Rechtwinkliges Dreieck 3"/>
            <p:cNvSpPr/>
            <p:nvPr/>
          </p:nvSpPr>
          <p:spPr bwMode="auto">
            <a:xfrm flipH="1">
              <a:off x="-36512" y="4175368"/>
              <a:ext cx="9180512" cy="1056496"/>
            </a:xfrm>
            <a:prstGeom prst="rtTriangl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-52"/>
                <a:ea typeface="ヒラギノ角ゴ ProN W3" pitchFamily="-108" charset="-128"/>
                <a:cs typeface="ヒラギノ角ゴ ProN W3" pitchFamily="-108" charset="-128"/>
                <a:sym typeface="Gill Sans" pitchFamily="-108" charset="-52"/>
              </a:endParaRPr>
            </a:p>
          </p:txBody>
        </p:sp>
        <p:sp>
          <p:nvSpPr>
            <p:cNvPr id="6" name="Rechteck 5"/>
            <p:cNvSpPr/>
            <p:nvPr/>
          </p:nvSpPr>
          <p:spPr bwMode="auto">
            <a:xfrm>
              <a:off x="971600" y="5157192"/>
              <a:ext cx="1080120" cy="223644"/>
            </a:xfrm>
            <a:prstGeom prst="rect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-52"/>
                <a:ea typeface="ヒラギノ角ゴ ProN W3" pitchFamily="-108" charset="-128"/>
                <a:cs typeface="ヒラギノ角ゴ ProN W3" pitchFamily="-108" charset="-128"/>
                <a:sym typeface="Gill Sans" pitchFamily="-108" charset="-52"/>
              </a:endParaRPr>
            </a:p>
          </p:txBody>
        </p:sp>
      </p:grpSp>
      <p:sp>
        <p:nvSpPr>
          <p:cNvPr id="3" name="Rechteck 2"/>
          <p:cNvSpPr/>
          <p:nvPr/>
        </p:nvSpPr>
        <p:spPr bwMode="auto">
          <a:xfrm>
            <a:off x="1039689" y="0"/>
            <a:ext cx="7069956" cy="590550"/>
          </a:xfrm>
          <a:prstGeom prst="rect">
            <a:avLst/>
          </a:prstGeom>
          <a:solidFill>
            <a:schemeClr val="bg1">
              <a:alpha val="67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8105725" y="53400"/>
            <a:ext cx="944488" cy="68955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95200" y="53400"/>
            <a:ext cx="944488" cy="68955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-52"/>
              <a:ea typeface="ヒラギノ角ゴ ProN W3" pitchFamily="-108" charset="-128"/>
              <a:cs typeface="ヒラギノ角ゴ ProN W3" pitchFamily="-108" charset="-128"/>
              <a:sym typeface="Gill Sans" pitchFamily="-108" charset="-52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270748" y="-22800"/>
            <a:ext cx="2973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de-CH" sz="28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feel-ok@radix.ch </a:t>
            </a:r>
            <a:endParaRPr lang="de-CH" sz="2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41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Für eine </a:t>
            </a:r>
            <a:r>
              <a:rPr lang="de-CH" dirty="0"/>
              <a:t>aktive Jugend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dirty="0" smtClean="0"/>
              <a:t>www.feel-ok.ch, www.feel-ok.at, www.feelok.de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CH" dirty="0" smtClean="0"/>
              <a:t>Prävention von</a:t>
            </a:r>
          </a:p>
          <a:p>
            <a:pPr lvl="2"/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Alkohol</a:t>
            </a:r>
            <a:r>
              <a:rPr lang="de-CH" dirty="0" smtClean="0"/>
              <a:t>abhängigkeit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, Tabak-</a:t>
            </a:r>
            <a:r>
              <a:rPr lang="de-CH" dirty="0" smtClean="0"/>
              <a:t> </a:t>
            </a:r>
            <a:r>
              <a:rPr lang="de-CH" dirty="0"/>
              <a:t>und 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Cannabis</a:t>
            </a:r>
            <a:r>
              <a:rPr lang="de-CH" dirty="0" smtClean="0"/>
              <a:t>konsum</a:t>
            </a:r>
          </a:p>
          <a:p>
            <a:pPr lvl="2"/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Suizidalität</a:t>
            </a:r>
            <a:r>
              <a:rPr lang="de-CH" dirty="0"/>
              <a:t>, 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Gewalt,</a:t>
            </a:r>
            <a:r>
              <a:rPr lang="de-CH" dirty="0" smtClean="0"/>
              <a:t> 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Essstörungen, Stress </a:t>
            </a:r>
            <a:r>
              <a:rPr lang="de-CH" dirty="0" smtClean="0"/>
              <a:t>und 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Glücksspielsucht</a:t>
            </a:r>
          </a:p>
          <a:p>
            <a:r>
              <a:rPr lang="de-CH" dirty="0" smtClean="0"/>
              <a:t>Unterstützung bei</a:t>
            </a:r>
            <a:endParaRPr lang="de-CH" dirty="0"/>
          </a:p>
          <a:p>
            <a:pPr lvl="2"/>
            <a:r>
              <a:rPr lang="de-CH" dirty="0" smtClean="0"/>
              <a:t>der </a:t>
            </a:r>
            <a:r>
              <a:rPr lang="de-CH" dirty="0">
                <a:solidFill>
                  <a:schemeClr val="accent2">
                    <a:lumMod val="75000"/>
                  </a:schemeClr>
                </a:solidFill>
              </a:rPr>
              <a:t>Berufswahl</a:t>
            </a:r>
            <a:r>
              <a:rPr lang="de-CH" dirty="0"/>
              <a:t> </a:t>
            </a:r>
            <a:r>
              <a:rPr lang="de-CH" dirty="0" smtClean="0"/>
              <a:t>und </a:t>
            </a:r>
            <a:r>
              <a:rPr lang="de-CH" dirty="0">
                <a:solidFill>
                  <a:schemeClr val="accent2">
                    <a:lumMod val="75000"/>
                  </a:schemeClr>
                </a:solidFill>
              </a:rPr>
              <a:t>beruflichen 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Schwierigkeiten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3</a:t>
            </a:fld>
            <a:endParaRPr lang="de-CH" dirty="0"/>
          </a:p>
        </p:txBody>
      </p:sp>
      <p:pic>
        <p:nvPicPr>
          <p:cNvPr id="15" name="Picture 2" descr="A:\feelok\Vorlagen\Icons-150205\Feel_Ok-Icons_Alkohol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0351" y="2347739"/>
            <a:ext cx="53975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A:\feelok\Vorlagen\Icons-150205\Feel_Ok-Icons_Tabak-0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2108" y="2311921"/>
            <a:ext cx="557954" cy="6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:\feelok\Vorlagen\Icons-150205\Feel_Ok-Icons_Cannabis-0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7902" y="2335932"/>
            <a:ext cx="633208" cy="61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A:\feelok\Vorlagen\Icons-150205\Feel_Ok-Icons_Icon-Auge-0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5900" y="3410265"/>
            <a:ext cx="590776" cy="5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A:\feelok\Vorlagen\Icons-150205\Feel_Ok-Icons_Gewalt-0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4168" y="3413869"/>
            <a:ext cx="462074" cy="49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A:\feelok\Vorlagen\Icons-150205\Feel_Ok-Icons_Gewicht-0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14873" r="8140" b="13615"/>
          <a:stretch/>
        </p:blipFill>
        <p:spPr bwMode="auto">
          <a:xfrm>
            <a:off x="6718944" y="3368813"/>
            <a:ext cx="672761" cy="5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A:\feelok\Vorlagen\Icons-150205\Feel_Ok-Icons_Stress-0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67906" y="3373727"/>
            <a:ext cx="746640" cy="5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A:\feelok\Vorlagen\Icons-150205\Feel_Ok-Icons_Spielsucht-0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61873" y="3362311"/>
            <a:ext cx="609453" cy="59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A:\feelok\Vorlagen\Icons-150205\Feel_Ok-Icons_Beruf-0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0351" y="4567730"/>
            <a:ext cx="546325" cy="5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727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Für eine aktive Jugend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>
          <a:xfrm>
            <a:off x="900112" y="1773238"/>
            <a:ext cx="4391967" cy="4085753"/>
          </a:xfrm>
        </p:spPr>
        <p:txBody>
          <a:bodyPr/>
          <a:lstStyle/>
          <a:p>
            <a:r>
              <a:rPr lang="de-CH" dirty="0"/>
              <a:t>Förderung</a:t>
            </a:r>
          </a:p>
          <a:p>
            <a:pPr lvl="2"/>
            <a:r>
              <a:rPr lang="de-CH" dirty="0" smtClean="0"/>
              <a:t>des 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Selbstvertrauens</a:t>
            </a:r>
            <a:endParaRPr lang="de-CH" dirty="0">
              <a:solidFill>
                <a:schemeClr val="accent2">
                  <a:lumMod val="75000"/>
                </a:schemeClr>
              </a:solidFill>
            </a:endParaRPr>
          </a:p>
          <a:p>
            <a:pPr lvl="2"/>
            <a:r>
              <a:rPr lang="de-CH" dirty="0" smtClean="0"/>
              <a:t>der 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körperlichen </a:t>
            </a:r>
            <a:r>
              <a:rPr lang="de-CH" dirty="0">
                <a:solidFill>
                  <a:schemeClr val="accent2">
                    <a:lumMod val="75000"/>
                  </a:schemeClr>
                </a:solidFill>
              </a:rPr>
              <a:t>Aktivität, </a:t>
            </a:r>
            <a:r>
              <a:rPr lang="de-CH" dirty="0"/>
              <a:t>einer </a:t>
            </a:r>
            <a:r>
              <a:rPr lang="de-CH" dirty="0" smtClean="0"/>
              <a:t>ausgewogenen 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Ernährung</a:t>
            </a:r>
            <a:r>
              <a:rPr lang="de-CH" dirty="0" smtClean="0"/>
              <a:t> </a:t>
            </a:r>
            <a:r>
              <a:rPr lang="de-CH" dirty="0"/>
              <a:t>und eines </a:t>
            </a:r>
            <a:r>
              <a:rPr lang="de-CH" dirty="0" smtClean="0"/>
              <a:t>gesunden 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Körpergewichtes</a:t>
            </a:r>
          </a:p>
          <a:p>
            <a:pPr lvl="2"/>
            <a:r>
              <a:rPr lang="de-CH" dirty="0"/>
              <a:t>eines verantwortungsbewussten </a:t>
            </a:r>
            <a:br>
              <a:rPr lang="de-CH" dirty="0"/>
            </a:br>
            <a:r>
              <a:rPr lang="de-CH" dirty="0"/>
              <a:t>Umganges mit der 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Sexualität</a:t>
            </a:r>
          </a:p>
          <a:p>
            <a:pPr lvl="2"/>
            <a:r>
              <a:rPr lang="de-CH" dirty="0" smtClean="0"/>
              <a:t>der 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</a:rPr>
              <a:t>Medienkompetenz.</a:t>
            </a:r>
          </a:p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4</a:t>
            </a:fld>
            <a:endParaRPr lang="de-CH"/>
          </a:p>
        </p:txBody>
      </p:sp>
      <p:pic>
        <p:nvPicPr>
          <p:cNvPr id="12" name="Picture 2" descr="A:\feelok\Vorlagen\Icons-150205\Feel_Ok-Icons_Selbstvertrauen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7345" y="2060848"/>
            <a:ext cx="47405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A:\feelok\Vorlagen\Icons-150205\Feel_Ok-Icons_Sport-0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112" y="2985311"/>
            <a:ext cx="713929" cy="44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:\feelok\Vorlagen\Icons-150205\Feel_Ok-Icons_Ernaehrung-0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 t="227" r="21842" b="6344"/>
          <a:stretch/>
        </p:blipFill>
        <p:spPr bwMode="auto">
          <a:xfrm>
            <a:off x="6501358" y="2887817"/>
            <a:ext cx="367523" cy="6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A:\feelok\Vorlagen\Icons-150205\Feel_Ok-Icons_Gewicht-0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14873" r="8140" b="13615"/>
          <a:stretch/>
        </p:blipFill>
        <p:spPr bwMode="auto">
          <a:xfrm>
            <a:off x="7055324" y="2917440"/>
            <a:ext cx="672761" cy="5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A:\feelok\Vorlagen\Icons-150205\Feel_Ok-Icons_Sex-Liebe-0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t="15693" r="8474" b="16765"/>
          <a:stretch/>
        </p:blipFill>
        <p:spPr bwMode="auto">
          <a:xfrm>
            <a:off x="5559894" y="3750940"/>
            <a:ext cx="678982" cy="5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09678"/>
            <a:ext cx="715301" cy="71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735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Qualitätssicherung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pic>
        <p:nvPicPr>
          <p:cNvPr id="14" name="Bildplatzhalter 13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9" r="25629"/>
          <a:stretch>
            <a:fillRect/>
          </a:stretch>
        </p:blipFill>
        <p:spPr>
          <a:xfrm>
            <a:off x="5220072" y="1885950"/>
            <a:ext cx="2986088" cy="4047323"/>
          </a:xfr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7" name="Textfeld 6"/>
          <p:cNvSpPr txBox="1"/>
          <p:nvPr/>
        </p:nvSpPr>
        <p:spPr>
          <a:xfrm>
            <a:off x="962075" y="1885950"/>
            <a:ext cx="3522216" cy="34435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de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Patronatsinstitutionen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A:\feelok\Informatik - Design\logos\alle logos\logo-feel-ok_ch-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29"/>
          <a:stretch/>
        </p:blipFill>
        <p:spPr bwMode="auto">
          <a:xfrm>
            <a:off x="1928962" y="3875881"/>
            <a:ext cx="1588442" cy="28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962077" y="5061173"/>
            <a:ext cx="3522216" cy="35361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de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Implementierungspartner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feil nach unten 14"/>
          <p:cNvSpPr/>
          <p:nvPr/>
        </p:nvSpPr>
        <p:spPr bwMode="auto">
          <a:xfrm>
            <a:off x="2435151" y="3330488"/>
            <a:ext cx="576064" cy="36004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17" name="Pfeil nach unten 16"/>
          <p:cNvSpPr/>
          <p:nvPr/>
        </p:nvSpPr>
        <p:spPr bwMode="auto">
          <a:xfrm>
            <a:off x="2435151" y="4432553"/>
            <a:ext cx="576064" cy="3840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24" name="Pfeil nach unten 23"/>
          <p:cNvSpPr/>
          <p:nvPr/>
        </p:nvSpPr>
        <p:spPr bwMode="auto">
          <a:xfrm rot="16200000">
            <a:off x="4475992" y="5037178"/>
            <a:ext cx="576064" cy="3840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962075" y="2230300"/>
            <a:ext cx="1589758" cy="33855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RADIX</a:t>
            </a:r>
            <a:endParaRPr lang="de-CH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551833" y="2230300"/>
            <a:ext cx="1932458" cy="33855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de-CH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Kooperationspartner</a:t>
            </a:r>
            <a:endParaRPr lang="de-CH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62075" y="2571750"/>
            <a:ext cx="3522216" cy="34435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de-CH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Jugendliche</a:t>
            </a:r>
            <a:endParaRPr lang="de-CH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943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Das Netzwerk von feel-ok.ch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smtClean="0"/>
              <a:t>www.feel-ok.ch, www.feel-ok.at, www.feelok.de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 smtClean="0"/>
              <a:t>Rund 170 Institutionen</a:t>
            </a:r>
            <a:r>
              <a:rPr lang="de-CH" dirty="0"/>
              <a:t/>
            </a:r>
            <a:br>
              <a:rPr lang="de-CH" dirty="0"/>
            </a:br>
            <a:r>
              <a:rPr lang="de-CH" dirty="0"/>
              <a:t>Details: </a:t>
            </a:r>
            <a:r>
              <a:rPr lang="de-CH" dirty="0" smtClean="0">
                <a:hlinkClick r:id="rId2"/>
              </a:rPr>
              <a:t>www.feel-ok.ch/infos-jahresberichte</a:t>
            </a:r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6</a:t>
            </a:fld>
            <a:endParaRPr lang="de-CH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10169"/>
            <a:ext cx="7344816" cy="3810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5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Kommunikationstätigkeit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dirty="0" smtClean="0"/>
              <a:t>www.feel-ok.ch, www.feel-ok.at, www.feelok.de</a:t>
            </a:r>
            <a:endParaRPr lang="de-CH" dirty="0"/>
          </a:p>
        </p:txBody>
      </p:sp>
      <p:pic>
        <p:nvPicPr>
          <p:cNvPr id="19" name="Bildplatzhalter 18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8" r="25738"/>
          <a:stretch>
            <a:fillRect/>
          </a:stretch>
        </p:blipFill>
        <p:spPr/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7" name="Rechteck 6"/>
          <p:cNvSpPr/>
          <p:nvPr/>
        </p:nvSpPr>
        <p:spPr bwMode="auto">
          <a:xfrm>
            <a:off x="904925" y="1805583"/>
            <a:ext cx="1578843" cy="3661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ヒラギノ角ゴ ProN W3" pitchFamily="-108" charset="-128"/>
                <a:cs typeface="Arial" panose="020B0604020202020204" pitchFamily="34" charset="0"/>
                <a:sym typeface="Gill Sans" pitchFamily="-108" charset="-52"/>
              </a:rPr>
              <a:t>Netzwerk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904925" y="2241491"/>
            <a:ext cx="1578843" cy="3661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ヒラギノ角ゴ ProN W3" pitchFamily="-108" charset="-128"/>
                <a:cs typeface="Arial" panose="020B0604020202020204" pitchFamily="34" charset="0"/>
                <a:sym typeface="Gill Sans" pitchFamily="-108" charset="-52"/>
              </a:rPr>
              <a:t>Newsletter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904925" y="2677399"/>
            <a:ext cx="1578843" cy="3661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ヒラギノ角ゴ ProN W3" pitchFamily="-108" charset="-128"/>
                <a:cs typeface="Arial" panose="020B0604020202020204" pitchFamily="34" charset="0"/>
                <a:sym typeface="Gill Sans" pitchFamily="-108" charset="-52"/>
              </a:rPr>
              <a:t>Medienarbeit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904925" y="3113307"/>
            <a:ext cx="1578843" cy="3661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ヒラギノ角ゴ ProN W3" pitchFamily="-108" charset="-128"/>
                <a:cs typeface="Arial" panose="020B0604020202020204" pitchFamily="34" charset="0"/>
                <a:sym typeface="Gill Sans" pitchFamily="-108" charset="-52"/>
              </a:rPr>
              <a:t>SNGS*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003079" y="1805582"/>
            <a:ext cx="1711796" cy="211199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ヒラギノ角ゴ ProN W3" pitchFamily="-108" charset="-128"/>
                <a:cs typeface="Arial" panose="020B0604020202020204" pitchFamily="34" charset="0"/>
                <a:sym typeface="Gill Sans" pitchFamily="-108" charset="-52"/>
              </a:rPr>
              <a:t>Lehrpersonen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sz="18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-108" charset="-128"/>
                <a:cs typeface="Arial" panose="020B0604020202020204" pitchFamily="34" charset="0"/>
                <a:sym typeface="Gill Sans" pitchFamily="-108" charset="-52"/>
              </a:rPr>
              <a:t>Multiplikatoren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normalizeH="0" baseline="0" dirty="0" smtClean="0">
                <a:ln>
                  <a:noFill/>
                </a:ln>
                <a:solidFill>
                  <a:srgbClr val="EE7008"/>
                </a:solidFill>
                <a:effectLst/>
                <a:latin typeface="Arial" panose="020B0604020202020204" pitchFamily="34" charset="0"/>
                <a:ea typeface="ヒラギノ角ゴ ProN W3" pitchFamily="-108" charset="-128"/>
                <a:cs typeface="Arial" panose="020B0604020202020204" pitchFamily="34" charset="0"/>
                <a:sym typeface="Gill Sans" pitchFamily="-108" charset="-52"/>
              </a:rPr>
              <a:t>(29%)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rgbClr val="EE7008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904925" y="5284838"/>
            <a:ext cx="3809950" cy="4278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ヒラギノ角ゴ ProN W3" pitchFamily="-108" charset="-128"/>
                <a:cs typeface="Arial" panose="020B0604020202020204" pitchFamily="34" charset="0"/>
                <a:sym typeface="Gill Sans" pitchFamily="-108" charset="-52"/>
              </a:rPr>
              <a:t>Google mit 6’840 Suchbegriffen </a:t>
            </a:r>
            <a:r>
              <a:rPr kumimoji="0" lang="de-CH" sz="1800" b="0" i="0" u="none" strike="noStrike" cap="none" normalizeH="0" baseline="0" dirty="0" smtClean="0">
                <a:ln>
                  <a:noFill/>
                </a:ln>
                <a:solidFill>
                  <a:srgbClr val="EE7008"/>
                </a:solidFill>
                <a:effectLst/>
                <a:latin typeface="Arial" panose="020B0604020202020204" pitchFamily="34" charset="0"/>
                <a:ea typeface="ヒラギノ角ゴ ProN W3" pitchFamily="-108" charset="-128"/>
                <a:cs typeface="Arial" panose="020B0604020202020204" pitchFamily="34" charset="0"/>
                <a:sym typeface="Gill Sans" pitchFamily="-108" charset="-52"/>
              </a:rPr>
              <a:t>(58%)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904925" y="4830237"/>
            <a:ext cx="3809950" cy="3661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ヒラギノ角ゴ ProN W3" pitchFamily="-108" charset="-128"/>
                <a:cs typeface="Arial" panose="020B0604020202020204" pitchFamily="34" charset="0"/>
                <a:sym typeface="Gill Sans" pitchFamily="-108" charset="-52"/>
              </a:rPr>
              <a:t>1’260 Links </a:t>
            </a:r>
            <a:r>
              <a:rPr kumimoji="0" lang="de-CH" sz="1800" b="0" i="0" u="none" strike="noStrike" cap="none" normalizeH="0" baseline="0" dirty="0" smtClean="0">
                <a:ln>
                  <a:noFill/>
                </a:ln>
                <a:solidFill>
                  <a:srgbClr val="EE7008"/>
                </a:solidFill>
                <a:effectLst/>
                <a:latin typeface="Arial" panose="020B0604020202020204" pitchFamily="34" charset="0"/>
                <a:ea typeface="ヒラギノ角ゴ ProN W3" pitchFamily="-108" charset="-128"/>
                <a:cs typeface="Arial" panose="020B0604020202020204" pitchFamily="34" charset="0"/>
                <a:sym typeface="Gill Sans" pitchFamily="-108" charset="-52"/>
              </a:rPr>
              <a:t>(11%)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rgbClr val="EE7008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904925" y="3551457"/>
            <a:ext cx="1578843" cy="3661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ヒラギノ角ゴ ProN W3" pitchFamily="-108" charset="-128"/>
                <a:cs typeface="Arial" panose="020B0604020202020204" pitchFamily="34" charset="0"/>
                <a:sym typeface="Gill Sans" pitchFamily="-108" charset="-52"/>
              </a:rPr>
              <a:t>Behörde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20" name="Pfeil nach unten 19"/>
          <p:cNvSpPr/>
          <p:nvPr/>
        </p:nvSpPr>
        <p:spPr bwMode="auto">
          <a:xfrm rot="16200000">
            <a:off x="2464760" y="2668435"/>
            <a:ext cx="576064" cy="3840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21" name="Pfeil nach unten 20"/>
          <p:cNvSpPr/>
          <p:nvPr/>
        </p:nvSpPr>
        <p:spPr bwMode="auto">
          <a:xfrm rot="16200000">
            <a:off x="4684086" y="2668436"/>
            <a:ext cx="576064" cy="3840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22" name="Pfeil nach unten 21"/>
          <p:cNvSpPr/>
          <p:nvPr/>
        </p:nvSpPr>
        <p:spPr bwMode="auto">
          <a:xfrm rot="16200000">
            <a:off x="4684088" y="5042139"/>
            <a:ext cx="576064" cy="3840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4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ヒラギノ角ゴ ProN W3" pitchFamily="-108" charset="-128"/>
              <a:cs typeface="Arial" panose="020B0604020202020204" pitchFamily="34" charset="0"/>
              <a:sym typeface="Gill Sans" pitchFamily="-108" charset="-52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96613" y="6145113"/>
            <a:ext cx="7453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de-CH" sz="1100" dirty="0" smtClean="0">
                <a:solidFill>
                  <a:srgbClr val="EE70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Besucherquelle in % fürs Jahr 2014 </a:t>
            </a:r>
            <a:r>
              <a:rPr lang="de-CH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Alle Zahlen beziehen sich auf Jahr 2014</a:t>
            </a:r>
            <a:endParaRPr lang="de-CH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96613" y="3973413"/>
            <a:ext cx="7453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de-CH" sz="1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*Schweizerisches Netzwerk Gesundheitsfördernder Schulen</a:t>
            </a:r>
            <a:endParaRPr lang="de-CH" sz="1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55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765176"/>
            <a:ext cx="8064375" cy="575592"/>
          </a:xfrm>
        </p:spPr>
        <p:txBody>
          <a:bodyPr/>
          <a:lstStyle/>
          <a:p>
            <a:r>
              <a:rPr lang="de-CH" dirty="0" smtClean="0"/>
              <a:t>Nutzung feel-ok.ch (2012 – 2014)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dirty="0" smtClean="0"/>
              <a:t>www.feel-ok.ch, www.feel-ok.at, www.feelok.de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8</a:t>
            </a:fld>
            <a:endParaRPr lang="de-CH" dirty="0"/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7222521"/>
              </p:ext>
            </p:extLst>
          </p:nvPr>
        </p:nvGraphicFramePr>
        <p:xfrm>
          <a:off x="971600" y="1556792"/>
          <a:ext cx="723262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2684934" y="1803758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>
                <a:latin typeface="Dosis" panose="02010503020202060003" pitchFamily="2" charset="0"/>
              </a:rPr>
              <a:t>+10%</a:t>
            </a:r>
            <a:endParaRPr lang="de-CH" sz="2000" dirty="0">
              <a:latin typeface="Dosis" panose="020105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477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Interventionsdauer (2014)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dirty="0" smtClean="0"/>
              <a:t>www.feel-ok.ch, www.feel-ok.at, www.feelok.de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ED3F938-6603-47E6-A5BF-0E6AC15E90D0}" type="slidenum">
              <a:rPr lang="de-CH" smtClean="0"/>
              <a:pPr/>
              <a:t>9</a:t>
            </a:fld>
            <a:endParaRPr lang="de-CH" dirty="0"/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056058"/>
              </p:ext>
            </p:extLst>
          </p:nvPr>
        </p:nvGraphicFramePr>
        <p:xfrm>
          <a:off x="899592" y="1355625"/>
          <a:ext cx="7272808" cy="4895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8033614" y="5920705"/>
            <a:ext cx="95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Tage von </a:t>
            </a:r>
          </a:p>
          <a:p>
            <a:pPr algn="l"/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je 24 h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63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41474&quot;&gt;&lt;/object&gt;&lt;object type=&quot;2&quot; unique_id=&quot;41475&quot;&gt;&lt;object type=&quot;3&quot; unique_id=&quot;41476&quot;&gt;&lt;property id=&quot;20148&quot; value=&quot;5&quot;/&gt;&lt;property id=&quot;20300&quot; value=&quot;Slide 1 - &amp;quot;FEEL-OK.CH&amp;quot;&quot;/&gt;&lt;property id=&quot;20307&quot; value=&quot;257&quot;/&gt;&lt;/object&gt;&lt;object type=&quot;3&quot; unique_id=&quot;41478&quot;&gt;&lt;property id=&quot;20148&quot; value=&quot;5&quot;/&gt;&lt;property id=&quot;20300&quot; value=&quot;Slide 2 - &amp;quot;Für eine gesunde Jugend&amp;quot;&quot;/&gt;&lt;property id=&quot;20307&quot; value=&quot;270&quot;/&gt;&lt;/object&gt;&lt;object type=&quot;3&quot; unique_id=&quot;41479&quot;&gt;&lt;property id=&quot;20148&quot; value=&quot;5&quot;/&gt;&lt;property id=&quot;20300&quot; value=&quot;Slide 3 - &amp;quot;Für eine gesunde Jugend&amp;quot;&quot;/&gt;&lt;property id=&quot;20307&quot; value=&quot;271&quot;/&gt;&lt;/object&gt;&lt;object type=&quot;3&quot; unique_id=&quot;41654&quot;&gt;&lt;property id=&quot;20148&quot; value=&quot;5&quot;/&gt;&lt;property id=&quot;20300&quot; value=&quot;Slide 4 - &amp;quot;Ansprechend und aktuell&amp;quot;&quot;/&gt;&lt;property id=&quot;20307&quot; value=&quot;272&quot;/&gt;&lt;/object&gt;&lt;object type=&quot;3&quot; unique_id=&quot;41703&quot;&gt;&lt;property id=&quot;20148&quot; value=&quot;5&quot;/&gt;&lt;property id=&quot;20300&quot; value=&quot;Slide 5 - &amp;quot;Multiplikator/-innen&amp;quot;&quot;/&gt;&lt;property id=&quot;20307&quot; value=&quot;273&quot;/&gt;&lt;/object&gt;&lt;object type=&quot;3&quot; unique_id=&quot;41772&quot;&gt;&lt;property id=&quot;20148&quot; value=&quot;5&quot;/&gt;&lt;property id=&quot;20300&quot; value=&quot;Slide 6 - &amp;quot;Didaktisches Begleitmaterial&amp;quot;&quot;/&gt;&lt;property id=&quot;20307&quot; value=&quot;274&quot;/&gt;&lt;/object&gt;&lt;object type=&quot;3&quot; unique_id=&quot;41773&quot;&gt;&lt;property id=&quot;20148&quot; value=&quot;5&quot;/&gt;&lt;property id=&quot;20300&quot; value=&quot;Slide 7 - &amp;quot;Netzwerk&amp;quot;&quot;/&gt;&lt;property id=&quot;20307&quot; value=&quot;275&quot;/&gt;&lt;/object&gt;&lt;object type=&quot;3&quot; unique_id=&quot;41987&quot;&gt;&lt;property id=&quot;20148&quot; value=&quot;5&quot;/&gt;&lt;property id=&quot;20300&quot; value=&quot;Slide 8 - &amp;quot;Konzept&amp;quot;&quot;/&gt;&lt;property id=&quot;20307&quot; value=&quot;276&quot;/&gt;&lt;/object&gt;&lt;object type=&quot;3&quot; unique_id=&quot;42108&quot;&gt;&lt;property id=&quot;20148&quot; value=&quot;5&quot;/&gt;&lt;property id=&quot;20300&quot; value=&quot;Slide 12 - &amp;quot;Wissenschaftlichkeit&amp;quot;&quot;/&gt;&lt;property id=&quot;20307&quot; value=&quot;277&quot;/&gt;&lt;/object&gt;&lt;object type=&quot;3&quot; unique_id=&quot;42109&quot;&gt;&lt;property id=&quot;20148&quot; value=&quot;5&quot;/&gt;&lt;property id=&quot;20300&quot; value=&quot;Slide 16 - &amp;quot;Team&amp;quot;&quot;/&gt;&lt;property id=&quot;20307&quot; value=&quot;278&quot;/&gt;&lt;/object&gt;&lt;object type=&quot;3&quot; unique_id=&quot;42461&quot;&gt;&lt;property id=&quot;20148&quot; value=&quot;5&quot;/&gt;&lt;property id=&quot;20300&quot; value=&quot;Slide 13 - &amp;quot;Präventive Wirkung&amp;quot;&quot;/&gt;&lt;property id=&quot;20307&quot; value=&quot;287&quot;/&gt;&lt;/object&gt;&lt;object type=&quot;3&quot; unique_id=&quot;42609&quot;&gt;&lt;property id=&quot;20148&quot; value=&quot;5&quot;/&gt;&lt;property id=&quot;20300&quot; value=&quot;Slide 14 - &amp;quot;Wirtschaftlichkeit (1/2)&amp;quot;&quot;/&gt;&lt;property id=&quot;20307&quot; value=&quot;288&quot;/&gt;&lt;/object&gt;&lt;object type=&quot;3&quot; unique_id=&quot;42610&quot;&gt;&lt;property id=&quot;20148&quot; value=&quot;5&quot;/&gt;&lt;property id=&quot;20300&quot; value=&quot;Slide 15 - &amp;quot;Wirtschaftlichkeit (2/2)&amp;quot;&quot;/&gt;&lt;property id=&quot;20307&quot; value=&quot;289&quot;/&gt;&lt;/object&gt;&lt;object type=&quot;3&quot; unique_id=&quot;43052&quot;&gt;&lt;property id=&quot;20148&quot; value=&quot;5&quot;/&gt;&lt;property id=&quot;20300&quot; value=&quot;Slide 19&quot;/&gt;&lt;property id=&quot;20307&quot; value=&quot;293&quot;/&gt;&lt;/object&gt;&lt;object type=&quot;3&quot; unique_id=&quot;43053&quot;&gt;&lt;property id=&quot;20148&quot; value=&quot;5&quot;/&gt;&lt;property id=&quot;20300&quot; value=&quot;Slide 20 - &amp;quot;feel-ok.ch kennenlernen&amp;quot;&quot;/&gt;&lt;property id=&quot;20307&quot; value=&quot;292&quot;/&gt;&lt;/object&gt;&lt;object type=&quot;3&quot; unique_id=&quot;43054&quot;&gt;&lt;property id=&quot;20148&quot; value=&quot;5&quot;/&gt;&lt;property id=&quot;20300&quot; value=&quot;Slide 21 - &amp;quot;Ideen&amp;quot;&quot;/&gt;&lt;property id=&quot;20307&quot; value=&quot;291&quot;/&gt;&lt;/object&gt;&lt;object type=&quot;3&quot; unique_id=&quot;43172&quot;&gt;&lt;property id=&quot;20148&quot; value=&quot;5&quot;/&gt;&lt;property id=&quot;20300&quot; value=&quot;Slide 23 - &amp;quot;Begleitmaterial bestellen&amp;quot;&quot;/&gt;&lt;property id=&quot;20307&quot; value=&quot;294&quot;/&gt;&lt;/object&gt;&lt;object type=&quot;3&quot; unique_id=&quot;43173&quot;&gt;&lt;property id=&quot;20148&quot; value=&quot;5&quot;/&gt;&lt;property id=&quot;20300&quot; value=&quot;Slide 22 - &amp;quot;Handbuch&amp;quot;&quot;/&gt;&lt;property id=&quot;20307&quot; value=&quot;295&quot;/&gt;&lt;/object&gt;&lt;object type=&quot;3&quot; unique_id=&quot;43307&quot;&gt;&lt;property id=&quot;20148&quot; value=&quot;5&quot;/&gt;&lt;property id=&quot;20300&quot; value=&quot;Slide 24 - &amp;quot;Newsletter&amp;quot;&quot;/&gt;&lt;property id=&quot;20307&quot; value=&quot;296&quot;/&gt;&lt;/object&gt;&lt;object type=&quot;3&quot; unique_id=&quot;43308&quot;&gt;&lt;property id=&quot;20148&quot; value=&quot;5&quot;/&gt;&lt;property id=&quot;20300&quot; value=&quot;Slide 25&quot;/&gt;&lt;property id=&quot;20307&quot; value=&quot;297&quot;/&gt;&lt;/object&gt;&lt;object type=&quot;3&quot; unique_id=&quot;43429&quot;&gt;&lt;property id=&quot;20148&quot; value=&quot;5&quot;/&gt;&lt;property id=&quot;20300&quot; value=&quot;Slide 9 - &amp;quot;Kommunikationstätigkeit&amp;quot;&quot;/&gt;&lt;property id=&quot;20307&quot; value=&quot;298&quot;/&gt;&lt;/object&gt;&lt;object type=&quot;3&quot; unique_id=&quot;43680&quot;&gt;&lt;property id=&quot;20148&quot; value=&quot;5&quot;/&gt;&lt;property id=&quot;20300&quot; value=&quot;Slide 10 - &amp;quot;Besucherquellen*&amp;quot;&quot;/&gt;&lt;property id=&quot;20307&quot; value=&quot;299&quot;/&gt;&lt;/object&gt;&lt;object type=&quot;3&quot; unique_id=&quot;43967&quot;&gt;&lt;property id=&quot;20148&quot; value=&quot;5&quot;/&gt;&lt;property id=&quot;20300&quot; value=&quot;Slide 11 - &amp;quot;Nutzer/-innen&amp;quot;&quot;/&gt;&lt;property id=&quot;20307&quot; value=&quot;300&quot;/&gt;&lt;/object&gt;&lt;object type=&quot;3&quot; unique_id=&quot;44103&quot;&gt;&lt;property id=&quot;20148&quot; value=&quot;5&quot;/&gt;&lt;property id=&quot;20300&quot; value=&quot;Slide 17 - &amp;quot;RADIX&amp;quot;&quot;/&gt;&lt;property id=&quot;20307&quot; value=&quot;301&quot;/&gt;&lt;/object&gt;&lt;object type=&quot;3&quot; unique_id=&quot;44104&quot;&gt;&lt;property id=&quot;20148&quot; value=&quot;5&quot;/&gt;&lt;property id=&quot;20300&quot; value=&quot;Slide 18&quot;/&gt;&lt;property id=&quot;20307&quot; value=&quot;302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eel-ok_vorlage">
  <a:themeElements>
    <a:clrScheme name="V8hyperlink">
      <a:dk1>
        <a:srgbClr val="000000"/>
      </a:dk1>
      <a:lt1>
        <a:srgbClr val="FFFFFF"/>
      </a:lt1>
      <a:dk2>
        <a:srgbClr val="336666"/>
      </a:dk2>
      <a:lt2>
        <a:srgbClr val="FFFFFF"/>
      </a:lt2>
      <a:accent1>
        <a:srgbClr val="336666"/>
      </a:accent1>
      <a:accent2>
        <a:srgbClr val="339999"/>
      </a:accent2>
      <a:accent3>
        <a:srgbClr val="66CCCC"/>
      </a:accent3>
      <a:accent4>
        <a:srgbClr val="CCCCCC"/>
      </a:accent4>
      <a:accent5>
        <a:srgbClr val="B4B4B4"/>
      </a:accent5>
      <a:accent6>
        <a:srgbClr val="787878"/>
      </a:accent6>
      <a:hlink>
        <a:srgbClr val="267272"/>
      </a:hlink>
      <a:folHlink>
        <a:srgbClr val="267272"/>
      </a:folHlink>
    </a:clrScheme>
    <a:fontScheme name="feel ok">
      <a:majorFont>
        <a:latin typeface="Florin Sans"/>
        <a:ea typeface=""/>
        <a:cs typeface=""/>
      </a:majorFont>
      <a:minorFont>
        <a:latin typeface="Flori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8" charset="-52"/>
            <a:ea typeface="ヒラギノ角ゴ ProN W3" pitchFamily="-108" charset="-128"/>
            <a:cs typeface="ヒラギノ角ゴ ProN W3" pitchFamily="-108" charset="-128"/>
            <a:sym typeface="Gill Sans" pitchFamily="-10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8" charset="-52"/>
            <a:ea typeface="ヒラギノ角ゴ ProN W3" pitchFamily="-108" charset="-128"/>
            <a:cs typeface="ヒラギノ角ゴ ProN W3" pitchFamily="-108" charset="-128"/>
            <a:sym typeface="Gill Sans" pitchFamily="-108" charset="-52"/>
          </a:defRPr>
        </a:defPPr>
      </a:lstStyle>
    </a:lnDef>
  </a:objectDefaults>
  <a:extraClrSchemeLst>
    <a:extraClrScheme>
      <a:clrScheme name="feel-ok.ch">
        <a:dk1>
          <a:srgbClr val="000000"/>
        </a:dk1>
        <a:lt1>
          <a:srgbClr val="FFFFFF"/>
        </a:lt1>
        <a:dk2>
          <a:srgbClr val="336666"/>
        </a:dk2>
        <a:lt2>
          <a:srgbClr val="FFFFFF"/>
        </a:lt2>
        <a:accent1>
          <a:srgbClr val="336666"/>
        </a:accent1>
        <a:accent2>
          <a:srgbClr val="339999"/>
        </a:accent2>
        <a:accent3>
          <a:srgbClr val="66CCCC"/>
        </a:accent3>
        <a:accent4>
          <a:srgbClr val="CCCCCC"/>
        </a:accent4>
        <a:accent5>
          <a:srgbClr val="B4B4B4"/>
        </a:accent5>
        <a:accent6>
          <a:srgbClr val="787878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feel-ok_vorlage</Template>
  <TotalTime>0</TotalTime>
  <Pages>0</Pages>
  <Words>421</Words>
  <Characters>0</Characters>
  <Application>Microsoft Office PowerPoint</Application>
  <PresentationFormat>Bildschirmpräsentation (4:3)</PresentationFormat>
  <Lines>0</Lines>
  <Paragraphs>159</Paragraphs>
  <Slides>24</Slides>
  <Notes>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feel-ok_vorlage</vt:lpstr>
      <vt:lpstr>FEEL-OK.CH</vt:lpstr>
      <vt:lpstr>PowerPoint-Präsentation</vt:lpstr>
      <vt:lpstr>Für eine aktive Jugend</vt:lpstr>
      <vt:lpstr>Für eine aktive Jugend</vt:lpstr>
      <vt:lpstr>Qualitätssicherung</vt:lpstr>
      <vt:lpstr>Das Netzwerk von feel-ok.ch</vt:lpstr>
      <vt:lpstr>Kommunikationstätigkeit</vt:lpstr>
      <vt:lpstr>Nutzung feel-ok.ch (2012 – 2014)</vt:lpstr>
      <vt:lpstr>Interventionsdauer (2014)</vt:lpstr>
      <vt:lpstr>Für Multiplikator/-innen</vt:lpstr>
      <vt:lpstr>Arbeitsblätter – Die Liste</vt:lpstr>
      <vt:lpstr>Arbeitsblätter</vt:lpstr>
      <vt:lpstr>Arbeitsblätter (N Download 2014)</vt:lpstr>
      <vt:lpstr>Materialbestellung</vt:lpstr>
      <vt:lpstr>Handbuch</vt:lpstr>
      <vt:lpstr>Ideen</vt:lpstr>
      <vt:lpstr>Handbuch</vt:lpstr>
      <vt:lpstr>PowerPoint-Präsentation</vt:lpstr>
      <vt:lpstr>PowerPoint-Präsentation</vt:lpstr>
      <vt:lpstr>Newsletter</vt:lpstr>
      <vt:lpstr>Team</vt:lpstr>
      <vt:lpstr>PowerPoint-Präsentation</vt:lpstr>
      <vt:lpstr>RADIX</vt:lpstr>
      <vt:lpstr>PowerPoint-Präsentation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FEEL-OK.CH</dc:title>
  <dc:creator>Oliver</dc:creator>
  <cp:lastModifiedBy>Oliver</cp:lastModifiedBy>
  <cp:revision>101</cp:revision>
  <cp:lastPrinted>2012-11-09T08:47:21Z</cp:lastPrinted>
  <dcterms:created xsi:type="dcterms:W3CDTF">2012-11-07T14:37:10Z</dcterms:created>
  <dcterms:modified xsi:type="dcterms:W3CDTF">2015-05-13T10:06:22Z</dcterms:modified>
</cp:coreProperties>
</file>